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sldIdLst>
    <p:sldId id="257" r:id="rId5"/>
    <p:sldId id="269" r:id="rId6"/>
    <p:sldId id="285" r:id="rId7"/>
    <p:sldId id="286" r:id="rId8"/>
    <p:sldId id="284" r:id="rId9"/>
    <p:sldId id="282" r:id="rId10"/>
    <p:sldId id="283" r:id="rId11"/>
    <p:sldId id="288" r:id="rId12"/>
    <p:sldId id="289" r:id="rId13"/>
    <p:sldId id="31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92" r:id="rId34"/>
    <p:sldId id="293" r:id="rId35"/>
    <p:sldId id="294" r:id="rId36"/>
    <p:sldId id="295" r:id="rId3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FAB"/>
    <a:srgbClr val="8193CA"/>
    <a:srgbClr val="7D4182"/>
    <a:srgbClr val="5B6770"/>
    <a:srgbClr val="F47521"/>
    <a:srgbClr val="F0B431"/>
    <a:srgbClr val="C04B9B"/>
    <a:srgbClr val="33B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41244-D9C6-4D4F-8C53-D099CBBFE2C4}" v="11" dt="2020-04-16T13:47:41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2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114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738725F-AAB2-F04E-9B2F-053C961958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A7E6F94-C7A4-F64A-A08C-DEFE7FF6F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AC8B3C-88AE-4445-8E6E-2C2FCAB4B0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2F4DC-143F-E040-8C46-9F04376A8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23" y="1843741"/>
            <a:ext cx="4813528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F5F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8021-B417-0544-B065-5D79044C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23" y="430609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BAD18-3DA9-3542-B04D-CCBCA12418F1}"/>
              </a:ext>
            </a:extLst>
          </p:cNvPr>
          <p:cNvSpPr/>
          <p:nvPr userDrawn="1"/>
        </p:nvSpPr>
        <p:spPr>
          <a:xfrm>
            <a:off x="0" y="6075082"/>
            <a:ext cx="12192000" cy="782918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1A1A386-98BE-9042-9F15-776AFB138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923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70ECF6-9859-0E4E-BDFC-8EA13D712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9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1912-16BC-FB4D-9276-1A6BFECA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6857-BC12-7442-946D-66B2FB55B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2196449"/>
            <a:ext cx="5184742" cy="36670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E6391-8BB5-DD40-AFCE-BB5E4253E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1901" y="2196449"/>
            <a:ext cx="5491899" cy="36670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4B179-C6AC-5043-A408-BC618454A37B}"/>
              </a:ext>
            </a:extLst>
          </p:cNvPr>
          <p:cNvCxnSpPr/>
          <p:nvPr userDrawn="1"/>
        </p:nvCxnSpPr>
        <p:spPr>
          <a:xfrm>
            <a:off x="647700" y="1517933"/>
            <a:ext cx="10706100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AD83BF7-AF66-D144-8780-79297BEA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90C-8F10-5544-AF46-914302DE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1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F5F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FA2B-08B0-634D-AF4C-96A4ADAD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2505075"/>
            <a:ext cx="5157787" cy="36845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E25FF2-F498-8E44-B91C-15CA2D2C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8449AB-4BE4-6F42-9E12-946B8FDE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39AA9-3DE5-CF4F-8743-0F06BB531B98}"/>
              </a:ext>
            </a:extLst>
          </p:cNvPr>
          <p:cNvCxnSpPr/>
          <p:nvPr userDrawn="1"/>
        </p:nvCxnSpPr>
        <p:spPr>
          <a:xfrm>
            <a:off x="647700" y="1517933"/>
            <a:ext cx="10706100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3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FA2B-08B0-634D-AF4C-96A4ADAD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1857515"/>
            <a:ext cx="10816472" cy="38838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E25FF2-F498-8E44-B91C-15CA2D2C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8449AB-4BE4-6F42-9E12-946B8FDE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39AA9-3DE5-CF4F-8743-0F06BB531B98}"/>
              </a:ext>
            </a:extLst>
          </p:cNvPr>
          <p:cNvCxnSpPr/>
          <p:nvPr userDrawn="1"/>
        </p:nvCxnSpPr>
        <p:spPr>
          <a:xfrm>
            <a:off x="647700" y="1517933"/>
            <a:ext cx="10706100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5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7A55DA-B2FF-0645-98CA-0515F6B0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ED9834-701E-9040-831B-A3781472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C25926-1CB7-8642-9CD6-D2B5DAD7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B5C8F-0529-0A4E-A961-83FE1CD4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1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9C87143-F908-824F-BDE3-11BAA1B0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8DFC2E-7CEC-EF4E-A472-D08C5B6E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9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DD7FB7-2717-074C-B939-CF12F61C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25A811-0CF8-3446-A788-B35DAA60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DD7FB7-2717-074C-B939-CF12F61C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25A811-0CF8-3446-A788-B35DAA60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E37996-1080-0A44-A45A-0D38DDFB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1419-E593-6949-8D89-317BFF5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691033"/>
            <a:ext cx="3896532" cy="2819777"/>
          </a:xfrm>
        </p:spPr>
        <p:txBody>
          <a:bodyPr/>
          <a:lstStyle>
            <a:lvl1pPr>
              <a:defRPr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56E3-41C1-3143-B3BD-F679DF53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247" y="1193370"/>
            <a:ext cx="6758553" cy="47037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9B19D3-AD98-DD4A-BD88-F8915C79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4B6EC6-15EC-0345-B3AB-3241B1BE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E5C87-020A-4643-9BFA-76E693EE6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1738" y="3587859"/>
            <a:ext cx="3896533" cy="18985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46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693BCDB-06A4-BD45-9407-0A07A56CA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F23C2E0-C741-8B4E-A313-872754F7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08FB8F-480C-AF46-AA08-AE5E5963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6AA683-14D2-3A46-B310-0DB379B52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AF69766-493A-D840-8FFC-ED171B83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61825D9-3DB3-E24B-B2E3-687D8AB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9FEB58-E9B2-8A41-8178-908897DF5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3D2C9-0E07-A943-BF57-74298AFF4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F92142-B013-D84B-841F-237BA6E0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44DC5B3-5E19-8048-9BD0-0A59D4B9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2EF49-F720-5A4E-85A8-29EF43C71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A795CB-D777-9443-A02F-46E0B928B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EC00A3-9AB3-6947-A850-7C4A8C6D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4DE638-45E8-A243-AB68-3332777D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5AE396-CCB5-D14D-A9E9-02241986A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80AFA8-1757-424A-9919-F97AA87F9C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E69FC-0826-E048-8231-2B0347F4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A0BB06D-03E7-CF4D-8A22-F24BC8BA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0FCCF6-4047-AF43-B339-27B82028F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F8CD58-6484-8248-8F86-8B1F8DDB8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4E785D-E63F-714B-99AC-D1C4D22E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63AD37-0C90-164A-9C9F-09DD73DD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B0491-8525-644A-B508-1E86AF4257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FF279C-2ABD-DF4C-87D9-BB228883C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CE8EE70-7A4D-D641-BF07-D95A2B6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E27909-5B92-0546-BFCB-26077F5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DB7D45-31E0-7044-858A-230932289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7C123-5C2C-5E48-A97D-722C2FEC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03A29-F2D7-CF44-9E1A-5D65DCA82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F9681-136C-7E4D-8AAD-24F2BB807D9F}"/>
              </a:ext>
            </a:extLst>
          </p:cNvPr>
          <p:cNvSpPr/>
          <p:nvPr userDrawn="1"/>
        </p:nvSpPr>
        <p:spPr>
          <a:xfrm>
            <a:off x="0" y="6075082"/>
            <a:ext cx="12192000" cy="782918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1E17C3-4354-0945-9133-6D89F6F4F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97715-1896-AC47-B0FE-AC1AA8C475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52" r:id="rId10"/>
    <p:sldLayoutId id="2147483653" r:id="rId11"/>
    <p:sldLayoutId id="2147483666" r:id="rId12"/>
    <p:sldLayoutId id="2147483654" r:id="rId13"/>
    <p:sldLayoutId id="2147483662" r:id="rId14"/>
    <p:sldLayoutId id="2147483664" r:id="rId15"/>
    <p:sldLayoutId id="2147483663" r:id="rId16"/>
    <p:sldLayoutId id="2147483665" r:id="rId17"/>
    <p:sldLayoutId id="214748365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pco.org/coronavirus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.edu/catalog/13351/crisis-standards-of-care-a-systems-framework-for-catastrophic-disaster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ergency-doctor-medkit-kit-medical-147857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image:preferences-desktop-remote-desktop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oguemedic.com/2013/07/apparent-dna-transfer-by-paramedics-leads-to-wrongful-imprisonment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aspie.com/ideaexchange-make-salesforce-ideas-work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19@nhpco.or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nhpco.org/coronavirus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5496-B752-3B45-A009-400CD94B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1" y="1709738"/>
            <a:ext cx="11326147" cy="2852737"/>
          </a:xfrm>
        </p:spPr>
        <p:txBody>
          <a:bodyPr>
            <a:normAutofit/>
          </a:bodyPr>
          <a:lstStyle/>
          <a:p>
            <a:r>
              <a:rPr lang="en-US" dirty="0"/>
              <a:t>NHPCO COVID-19 Update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sz="1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1B1B8-3CE7-584E-9CA6-10F8A4ADD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16, 2020</a:t>
            </a:r>
            <a:br>
              <a:rPr lang="en-US" dirty="0"/>
            </a:br>
            <a:r>
              <a:rPr lang="en-US" dirty="0">
                <a:hlinkClick r:id="rId2"/>
              </a:rPr>
              <a:t>nhpco.org/coronavirus</a:t>
            </a:r>
            <a:endParaRPr lang="en-US" dirty="0"/>
          </a:p>
          <a:p>
            <a:r>
              <a:rPr lang="en-US" sz="1600" i="1" dirty="0">
                <a:solidFill>
                  <a:srgbClr val="C00000"/>
                </a:solidFill>
              </a:rPr>
              <a:t>Your line has been muted upon entry.  If you need assistance, please use the Q&amp;A tool.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DB45-5134-9648-9DB7-8EADF6C3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638" y="6356350"/>
            <a:ext cx="2743200" cy="365125"/>
          </a:xfrm>
        </p:spPr>
        <p:txBody>
          <a:bodyPr/>
          <a:lstStyle/>
          <a:p>
            <a:r>
              <a:rPr lang="en-US" dirty="0"/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352735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646052-3D15-42C9-B058-D9D9E83A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A1B17E-6C36-4365-98AE-906B53CEA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611B4-5F49-411D-8763-F4B6A439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8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55758-15E8-43A7-85B3-35280186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3513BDD-B1A7-43A1-925D-46E39B53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9" y="442438"/>
            <a:ext cx="9369041" cy="4898350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56B8E85-D537-4DA7-95EC-FAF47D2AF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865" y="4795555"/>
            <a:ext cx="2743200" cy="10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F9DB0-5877-4271-88A3-2B36B8E4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Leading Person-Centered Care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8DBCF-6D35-40A9-BCAC-B49015E67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91" y="998371"/>
            <a:ext cx="6820024" cy="481950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7A273419-CEC0-48A6-9AEF-1326D2208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14" y="643466"/>
            <a:ext cx="8687945" cy="53623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ACCA7-086B-4F6A-80D1-014FCCA1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197369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9790-5C65-433B-8BC4-82538216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878738" cy="2852737"/>
          </a:xfrm>
        </p:spPr>
        <p:txBody>
          <a:bodyPr/>
          <a:lstStyle/>
          <a:p>
            <a:r>
              <a:rPr lang="en-US" dirty="0"/>
              <a:t>Emergency Management Check-in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4D2FC-C99B-49DA-964A-0F26990A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8B5E4-116C-40BF-A039-67B62E96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9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A9439-0965-4067-8411-F1C37ED7F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1857515"/>
            <a:ext cx="10816472" cy="3602252"/>
          </a:xfrm>
        </p:spPr>
        <p:txBody>
          <a:bodyPr>
            <a:normAutofit/>
          </a:bodyPr>
          <a:lstStyle/>
          <a:p>
            <a:r>
              <a:rPr lang="en-US" sz="2400" dirty="0"/>
              <a:t>“Crisis standards of care” is defined as a substantial change in usual healthcare operations and the level of care it is possible to deliver, which is made necessary by a pervasive (e.g., pandemic influenza) or catastrophic (e.g., earthquake, hurricane) disaster. This change in the level of care delivered is justified by specific circumstances and is formally declared by a state government, in recognition that crisis operations will be in effect for a sustained period. The formal declaration that crisis standards of care are in operation enables specific legal/regulatory powers and protections for healthcare providers in the necessary tasks of allocating and using scarce medical resources and implementing alternate care facility operations.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67014-2275-400D-A7AA-84F9CE27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50055-4280-4A06-981B-FA018AD0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Standards of Care (CSC)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ED67C-76C5-4397-8022-562DFD8642EB}"/>
              </a:ext>
            </a:extLst>
          </p:cNvPr>
          <p:cNvSpPr/>
          <p:nvPr/>
        </p:nvSpPr>
        <p:spPr>
          <a:xfrm>
            <a:off x="771409" y="5590233"/>
            <a:ext cx="9686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Crisis Standards of Care: A Systems Framework for Catastrophic Disaster Response: Volume 1: Introduction and CSC Framework </a:t>
            </a:r>
            <a:r>
              <a:rPr lang="en-US" sz="1200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126497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C8F313-80AE-4415-9346-A1A5D693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at the Table for CSC Discussions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00119-3C67-471A-B230-7BCDD5BF9A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public health agencies;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disaster medical advisory committee;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EMS agencies (public and private);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emergency management agencies;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care coalitions (HCCs) and their representative health care organizations, and where appropriate,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Department of Veterans Affairs Medical Centers and Military Treatment Facilities that are part of those HCCs;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associations, including hospital, long-term care, home health, </a:t>
            </a:r>
            <a:r>
              <a:rPr lang="en-US" dirty="0">
                <a:highlight>
                  <a:srgbClr val="FFFF00"/>
                </a:highlight>
              </a:rPr>
              <a:t>palliative care/hospice</a:t>
            </a:r>
            <a:r>
              <a:rPr lang="en-US" dirty="0"/>
              <a:t>, and those that would reach private practitioners;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49B2F-E4DA-43FA-9E54-4712D56CB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law enforcement agencies;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elected officials;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Crisis Standards of Care: A Toolkit for Indicators and 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behavioral health agencies;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representatives and ethicists;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Nongovernmental organizations that may be impacted by implementation of CSC (AABB, American Red Cross local chapter, etc.).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D3EEF-E848-4C9E-9F27-D13EF4FF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E72536A-8D55-49EC-8913-3E37A293D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091" b="27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C2ADE9-AA82-4D57-8277-645EA4F4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  <a:cs typeface="+mj-cs"/>
              </a:rPr>
              <a:t>CSC Implementation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719137-4ABC-4A93-86CC-2BA5915AF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242" y="1774372"/>
            <a:ext cx="4919284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+mn-lt"/>
                <a:cs typeface="+mn-cs"/>
              </a:rPr>
              <a:t>Look to your state emergency management agencies and local public health departments for information about state specific implementation of CSC</a:t>
            </a: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74EE9-4C19-4EDD-8A07-6E7633EC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5898" y="6199949"/>
            <a:ext cx="41748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Calibri" panose="020F0502020204030204"/>
                <a:cs typeface="+mn-cs"/>
              </a:rPr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53453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AA1EC-9CCA-4349-BF70-140B46191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18" y="1651246"/>
            <a:ext cx="10737009" cy="422577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The plan is a work in progress.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Are you at “the table” with your state emergency management agency and local coalitions or community planning groups?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Evaluation of response is key to updating processes for improved response.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How often are you evaluating your response?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How often are you revising your plan?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Adding/revising policies/procedures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How are you communicating/educating staff about plan updates?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Are you validating and documenting staff education and competency with changes to the plan?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Are you tracking utilization of resources and costs?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5277A-20C9-4872-BEF7-65299673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FC4CD-8CF0-4700-8ECF-474247CD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COVID-19 Emergency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24562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3DF48A8-07E0-4731-8B74-E21C88AA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States Who are Just Ramping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D81CD-A258-4E5A-AB26-D04B7DAFC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5283" y="1031788"/>
            <a:ext cx="6525220" cy="46168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Be proactive now for preparation</a:t>
            </a:r>
          </a:p>
          <a:p>
            <a:pPr lvl="1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Plug into your state emergency management agency and local public health departments</a:t>
            </a:r>
          </a:p>
          <a:p>
            <a:pPr lvl="1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Prepare your staff and community for what is to come</a:t>
            </a:r>
          </a:p>
          <a:p>
            <a:pPr lvl="1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Develop your COVID-19 plan within your emergency anagement plan</a:t>
            </a:r>
          </a:p>
          <a:p>
            <a:pPr lvl="2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Specialty/revised policies/procedures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Evaluate staffing based on quarantine parameters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Evaluate ability to facilitate telehealth visits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lvl="2">
              <a:spcAft>
                <a:spcPts val="1200"/>
              </a:spcAft>
            </a:pPr>
            <a:endParaRPr lang="en-US" sz="130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18FF0-77B8-4A1A-9F6C-28EF62B5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426873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56FF9-A5D8-4FA3-A3E8-470B8F3996A1}"/>
              </a:ext>
            </a:extLst>
          </p:cNvPr>
          <p:cNvSpPr txBox="1"/>
          <p:nvPr/>
        </p:nvSpPr>
        <p:spPr>
          <a:xfrm>
            <a:off x="0" y="6052457"/>
            <a:ext cx="9285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2B174-4B3D-45F4-88AA-4C25BCA9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8" y="112939"/>
            <a:ext cx="8648700" cy="539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675D1-1B11-4951-AF75-E85338DD9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747" y="3980089"/>
            <a:ext cx="23717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3DF48A8-07E0-4731-8B74-E21C88AA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States Who are Just Ramping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D81CD-A258-4E5A-AB26-D04B7DAFC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9585" y="1052665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Determine if you have capacity to admit and care for a patient who is exposed or active COVID-19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Assess PPE supplies and determine ability to obtain ongoing supply</a:t>
            </a:r>
            <a:endParaRPr lang="en-US" sz="2000">
              <a:solidFill>
                <a:schemeClr val="tx1"/>
              </a:solidFill>
              <a:latin typeface="+mn-lt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Educate staff now </a:t>
            </a:r>
          </a:p>
          <a:p>
            <a:pPr lvl="2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Review your infection control plan and validate staff competency</a:t>
            </a:r>
          </a:p>
          <a:p>
            <a:pPr lvl="2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Review emergency management plan policies/procedures</a:t>
            </a:r>
          </a:p>
          <a:p>
            <a:pPr lvl="2">
              <a:spcAft>
                <a:spcPts val="12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Execution and documentation of telehealth visits</a:t>
            </a:r>
            <a:endParaRPr lang="en-US" sz="2000">
              <a:solidFill>
                <a:schemeClr val="tx1"/>
              </a:solidFill>
              <a:latin typeface="+mn-lt"/>
              <a:cs typeface="Calibri"/>
            </a:endParaRPr>
          </a:p>
          <a:p>
            <a:pPr lvl="2">
              <a:spcAft>
                <a:spcPts val="1800"/>
              </a:spcAft>
            </a:pPr>
            <a:endParaRPr lang="en-US" sz="200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18FF0-77B8-4A1A-9F6C-28EF62B5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220800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7D41-CBE4-4666-9B01-5B81D812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10056292" cy="3208491"/>
          </a:xfrm>
        </p:spPr>
        <p:txBody>
          <a:bodyPr/>
          <a:lstStyle/>
          <a:p>
            <a:r>
              <a:rPr lang="en-US" dirty="0"/>
              <a:t>Panel Discussion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2D70-2F96-4537-9837-0BD95F12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3F670-925B-4825-973C-D9C0A124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2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9B919-3DCC-41C2-8551-FB6F3D19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6029" y="6356350"/>
            <a:ext cx="2743200" cy="365125"/>
          </a:xfrm>
        </p:spPr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0F9FE-843E-45E8-8180-68A1DEDE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Faculty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52DEC-683E-4E8C-8CA1-58260835A141}"/>
              </a:ext>
            </a:extLst>
          </p:cNvPr>
          <p:cNvSpPr txBox="1"/>
          <p:nvPr/>
        </p:nvSpPr>
        <p:spPr>
          <a:xfrm>
            <a:off x="1885705" y="1734547"/>
            <a:ext cx="4580396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Regina Bodnar</a:t>
            </a:r>
          </a:p>
          <a:p>
            <a:r>
              <a:rPr lang="en-US" sz="1600" dirty="0"/>
              <a:t>National Director</a:t>
            </a:r>
          </a:p>
          <a:p>
            <a:r>
              <a:rPr lang="en-US" sz="1600" dirty="0"/>
              <a:t>Carroll Hospice</a:t>
            </a:r>
          </a:p>
          <a:p>
            <a:r>
              <a:rPr lang="en-US" sz="1600" dirty="0"/>
              <a:t>Westminster, MD 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Sarah McSpadden, CHC, MSN, RN</a:t>
            </a:r>
          </a:p>
          <a:p>
            <a:r>
              <a:rPr lang="en-US" sz="1600" dirty="0"/>
              <a:t>President and Chief Operating Officer</a:t>
            </a:r>
          </a:p>
          <a:p>
            <a:r>
              <a:rPr lang="en-US" sz="1600" dirty="0"/>
              <a:t>The Elizabeth Hospice</a:t>
            </a:r>
          </a:p>
          <a:p>
            <a:r>
              <a:rPr lang="en-US" sz="1600" dirty="0"/>
              <a:t>Escondido, CA</a:t>
            </a:r>
          </a:p>
          <a:p>
            <a:r>
              <a:rPr lang="en-US" dirty="0"/>
              <a:t> </a:t>
            </a:r>
          </a:p>
          <a:p>
            <a:endParaRPr lang="en-US" sz="105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75FCDD-90A1-4982-8834-31C7952E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29" y="2496450"/>
            <a:ext cx="1457325" cy="1419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696C91-7D6A-44C4-A312-211B324678B1}"/>
              </a:ext>
            </a:extLst>
          </p:cNvPr>
          <p:cNvSpPr txBox="1"/>
          <p:nvPr/>
        </p:nvSpPr>
        <p:spPr>
          <a:xfrm>
            <a:off x="7717323" y="2614498"/>
            <a:ext cx="45803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Robert Parker, CENP, CHP, CHPN, DNP, RN</a:t>
            </a:r>
          </a:p>
          <a:p>
            <a:r>
              <a:rPr lang="en-US" sz="1600" dirty="0"/>
              <a:t>Chief Clinical Officer, Chief Compliance Officer</a:t>
            </a:r>
          </a:p>
          <a:p>
            <a:r>
              <a:rPr lang="en-US" sz="1600" dirty="0"/>
              <a:t>Intrepid USA Healthcare Services</a:t>
            </a:r>
          </a:p>
          <a:p>
            <a:r>
              <a:rPr lang="en-US" sz="1600" dirty="0"/>
              <a:t>Carrollton, TX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sz="5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75FBC-AD5A-44CC-BA91-7D675886D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3" y="1553490"/>
            <a:ext cx="1523465" cy="157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20BAC-9F46-4DB6-975E-BEE2DA37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45" y="3989889"/>
            <a:ext cx="1419225" cy="14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9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D2039-FC4A-4D12-8CCD-5E40DFEF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1624467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How is </a:t>
            </a:r>
            <a:r>
              <a:rPr lang="en-US" sz="6000" b="1">
                <a:solidFill>
                  <a:srgbClr val="002060"/>
                </a:solidFill>
                <a:latin typeface="+mj-lt"/>
                <a:cs typeface="+mj-cs"/>
              </a:rPr>
              <a:t>it </a:t>
            </a:r>
            <a:r>
              <a:rPr lang="en-US" sz="6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Going Out There?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7" descr="Questions">
            <a:extLst>
              <a:ext uri="{FF2B5EF4-FFF2-40B4-BE49-F238E27FC236}">
                <a16:creationId xmlns:a16="http://schemas.microsoft.com/office/drawing/2014/main" id="{595BCF0B-B22C-4204-AA2E-77D12BA9C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97BCC-E1AC-4B4E-8FD4-4CA5855B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183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Leading Person-Centered Care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0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EFAD84-49EE-4FF5-A3E5-758CFA1D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3D405C"/>
                </a:solidFill>
                <a:latin typeface="+mj-lt"/>
                <a:cs typeface="+mj-cs"/>
              </a:rPr>
              <a:t>Working Remotely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E66B01-28A1-4F40-80F4-BAC427F7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900" y="2085766"/>
            <a:ext cx="6006192" cy="39281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3D405C"/>
                </a:solidFill>
                <a:latin typeface="+mn-lt"/>
                <a:cs typeface="+mn-cs"/>
              </a:rPr>
              <a:t>How is that working for your staff?</a:t>
            </a:r>
          </a:p>
          <a:p>
            <a:r>
              <a:rPr lang="en-US" sz="2400" dirty="0">
                <a:solidFill>
                  <a:srgbClr val="3D405C"/>
                </a:solidFill>
                <a:latin typeface="+mn-lt"/>
                <a:cs typeface="+mn-cs"/>
              </a:rPr>
              <a:t>What are the challenges you have encountered?</a:t>
            </a:r>
          </a:p>
          <a:p>
            <a:r>
              <a:rPr lang="en-US" sz="2400" dirty="0">
                <a:solidFill>
                  <a:srgbClr val="3D405C"/>
                </a:solidFill>
                <a:latin typeface="+mn-lt"/>
                <a:cs typeface="+mn-cs"/>
              </a:rPr>
              <a:t>What technology have you leveraged?</a:t>
            </a:r>
          </a:p>
          <a:p>
            <a:r>
              <a:rPr lang="en-US" sz="2400" dirty="0">
                <a:solidFill>
                  <a:srgbClr val="3D405C"/>
                </a:solidFill>
                <a:latin typeface="+mn-lt"/>
                <a:cs typeface="+mn-cs"/>
              </a:rPr>
              <a:t>What are key factors for successful remote work?</a:t>
            </a:r>
          </a:p>
          <a:p>
            <a:r>
              <a:rPr lang="en-US" sz="2400" dirty="0">
                <a:solidFill>
                  <a:srgbClr val="3D405C"/>
                </a:solidFill>
                <a:latin typeface="+mn-lt"/>
                <a:cs typeface="+mn-cs"/>
              </a:rPr>
              <a:t>What have your learned from the experience?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3D4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, white&#10;&#10;Description automatically generated">
            <a:extLst>
              <a:ext uri="{FF2B5EF4-FFF2-40B4-BE49-F238E27FC236}">
                <a16:creationId xmlns:a16="http://schemas.microsoft.com/office/drawing/2014/main" id="{B105A1E5-33B2-4A05-ADED-58A31AE9A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03" r="11262" b="4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A1465-20E9-45FE-A47B-6C58F680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08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>
                <a:solidFill>
                  <a:srgbClr val="3D405C"/>
                </a:solidFill>
                <a:latin typeface="Calibri" panose="020F0502020204030204"/>
                <a:cs typeface="+mn-cs"/>
              </a:rPr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313455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40C3A7-8FDA-47D5-8962-51486D2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Facilities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6CCC2-3814-457A-9794-3513EE6191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Hospitals</a:t>
            </a:r>
          </a:p>
          <a:p>
            <a:r>
              <a:rPr lang="en-US" sz="2400" dirty="0"/>
              <a:t>Nursing and skilled nursing facilities</a:t>
            </a:r>
          </a:p>
          <a:p>
            <a:r>
              <a:rPr lang="en-US" sz="2400" dirty="0"/>
              <a:t>Assisted living facilities</a:t>
            </a:r>
          </a:p>
          <a:p>
            <a:r>
              <a:rPr lang="en-US" sz="2400" dirty="0"/>
              <a:t>Personal care homes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04F05F-1C44-4505-B6DF-7B42ADA8F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1328" y="2196449"/>
            <a:ext cx="5491899" cy="35527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Referrals to hospice or palliative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COVID-19 positive or exposed patients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950BD-4A7B-4FC6-8F21-9EC152C2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0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3FA133-A226-44A6-ADC3-72E7C37F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335734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 &amp; Supplies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4B4DE34D-3921-40DC-A6FF-04546FC6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4" r="3626"/>
          <a:stretch/>
        </p:blipFill>
        <p:spPr>
          <a:xfrm>
            <a:off x="321733" y="661482"/>
            <a:ext cx="3835488" cy="359879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8C5543-764A-4C4B-9624-61AFC6BEA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72" y="1664706"/>
            <a:ext cx="5484232" cy="3634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Access to Resources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COVID-19 tests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Access to supplies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Personal Protective Equipment (PPE)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Other supplies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203D9-AC83-44B7-AAE9-525A71CA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729" y="6348570"/>
            <a:ext cx="3867496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Leading Person-Centered Care</a:t>
            </a:r>
          </a:p>
        </p:txBody>
      </p:sp>
    </p:spTree>
    <p:extLst>
      <p:ext uri="{BB962C8B-B14F-4D97-AF65-F5344CB8AC3E}">
        <p14:creationId xmlns:p14="http://schemas.microsoft.com/office/powerpoint/2010/main" val="1328230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03F1BB-686D-4D95-9009-A24B143692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person visits vs. telehealth visits</a:t>
            </a:r>
          </a:p>
          <a:p>
            <a:pPr lvl="1"/>
            <a:r>
              <a:rPr lang="en-US" sz="2400" dirty="0"/>
              <a:t>Variables?  Determinants?</a:t>
            </a:r>
          </a:p>
          <a:p>
            <a:r>
              <a:rPr lang="en-US" sz="2400" dirty="0"/>
              <a:t>Patient assessment via telehealth</a:t>
            </a:r>
          </a:p>
          <a:p>
            <a:pPr lvl="1"/>
            <a:r>
              <a:rPr lang="en-US" sz="2400" dirty="0"/>
              <a:t>Physical assessment – how accomplished?</a:t>
            </a:r>
          </a:p>
          <a:p>
            <a:pPr lvl="1"/>
            <a:r>
              <a:rPr lang="en-US" sz="2400" dirty="0"/>
              <a:t>Clinical skill development</a:t>
            </a:r>
          </a:p>
          <a:p>
            <a:r>
              <a:rPr lang="en-US" sz="2400" dirty="0"/>
              <a:t>Staff skills and comfort level for completing telehealth assessments</a:t>
            </a:r>
          </a:p>
          <a:p>
            <a:r>
              <a:rPr lang="en-US" sz="2400" dirty="0"/>
              <a:t>Any measurement of outcomes related to telehealth visits?</a:t>
            </a:r>
          </a:p>
          <a:p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3ED73-5779-4262-B0A7-CABBBF47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BAA5A-EC9D-4531-863B-2F784392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7" y="475177"/>
            <a:ext cx="10759109" cy="703176"/>
          </a:xfrm>
        </p:spPr>
        <p:txBody>
          <a:bodyPr/>
          <a:lstStyle/>
          <a:p>
            <a:r>
              <a:rPr lang="en-US" dirty="0"/>
              <a:t>Patient/Family Visits (In Person and Telehealth)</a:t>
            </a:r>
          </a:p>
        </p:txBody>
      </p:sp>
    </p:spTree>
    <p:extLst>
      <p:ext uri="{BB962C8B-B14F-4D97-AF65-F5344CB8AC3E}">
        <p14:creationId xmlns:p14="http://schemas.microsoft.com/office/powerpoint/2010/main" val="424165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38616-CC75-490F-9AE8-D8C04D6AA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7" y="1759859"/>
            <a:ext cx="7767525" cy="40727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What does quality of care look like during a public health emergency?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Determining/respecting patient/family wishes when COVID-19 infection is a factor.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Arial"/>
                <a:cs typeface="Arial"/>
              </a:rPr>
              <a:t>What quality of care targets can providers attempt to accomplish?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What are quality of care expectations of patients/families during this emergency event?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Arial"/>
                <a:cs typeface="Arial"/>
              </a:rPr>
              <a:t>Is quality of care still a significant focus for you in your daily work with patients and families during this pandemic? </a:t>
            </a: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4A974-07F2-4B3B-8527-36DCFED3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A8C9BA-B853-4411-B760-38F0F504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Patient and Family Care </a:t>
            </a:r>
          </a:p>
        </p:txBody>
      </p:sp>
      <p:pic>
        <p:nvPicPr>
          <p:cNvPr id="1026" name="Picture 2" descr="Spiritual / Chaplain | Westside Hospice Comfortcare">
            <a:extLst>
              <a:ext uri="{FF2B5EF4-FFF2-40B4-BE49-F238E27FC236}">
                <a16:creationId xmlns:a16="http://schemas.microsoft.com/office/drawing/2014/main" id="{CCCBCD0F-07D9-4D91-8B91-2E4A5E87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82" y="2467990"/>
            <a:ext cx="2771945" cy="20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5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0DACBA-CB04-4F48-B707-572644457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2256260"/>
            <a:ext cx="6231688" cy="3381060"/>
          </a:xfrm>
        </p:spPr>
        <p:txBody>
          <a:bodyPr>
            <a:normAutofit/>
          </a:bodyPr>
          <a:lstStyle/>
          <a:p>
            <a:r>
              <a:rPr lang="en-US" sz="2400" dirty="0"/>
              <a:t>What have you learned thus far that you would like to share with other providers?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9B107-986E-4A55-8C26-B9640A3F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E763-F5C9-49DA-A61C-D51FBF48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Pearls of Wisdom</a:t>
            </a:r>
            <a:endParaRPr lang="en-US" dirty="0"/>
          </a:p>
        </p:txBody>
      </p:sp>
      <p:pic>
        <p:nvPicPr>
          <p:cNvPr id="6" name="Picture 5" descr="A picture containing indoor, sitting, table, toy&#10;&#10;Description automatically generated">
            <a:extLst>
              <a:ext uri="{FF2B5EF4-FFF2-40B4-BE49-F238E27FC236}">
                <a16:creationId xmlns:a16="http://schemas.microsoft.com/office/drawing/2014/main" id="{6151F6EC-C737-48B7-8039-0B51F41379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0478" y="2234047"/>
            <a:ext cx="3476748" cy="26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5A962D-DA5F-4515-8766-05C560575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384" y="3519125"/>
            <a:ext cx="1333500" cy="14287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9B919-3DCC-41C2-8551-FB6F3D19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0F9FE-843E-45E8-8180-68A1DEDE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 and Faculty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9EB7C-0A97-4D03-8507-A0DF7F4F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72" y="1712774"/>
            <a:ext cx="1381125" cy="1390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52DEC-683E-4E8C-8CA1-58260835A141}"/>
              </a:ext>
            </a:extLst>
          </p:cNvPr>
          <p:cNvSpPr txBox="1"/>
          <p:nvPr/>
        </p:nvSpPr>
        <p:spPr>
          <a:xfrm>
            <a:off x="2430004" y="1734547"/>
            <a:ext cx="7759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Edo Banach, JD</a:t>
            </a:r>
          </a:p>
          <a:p>
            <a:r>
              <a:rPr lang="en-US" dirty="0"/>
              <a:t>President and Chief Executive Officer</a:t>
            </a:r>
          </a:p>
          <a:p>
            <a:r>
              <a:rPr lang="en-US" dirty="0"/>
              <a:t>NHPCO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Jennifer L. Kennedy</a:t>
            </a:r>
            <a:r>
              <a:rPr lang="en-US" b="1" cap="all" dirty="0"/>
              <a:t>, BSN, CHC, EDD, MA, RN</a:t>
            </a:r>
            <a:endParaRPr lang="en-US" b="1" dirty="0"/>
          </a:p>
          <a:p>
            <a:r>
              <a:rPr lang="en-US" dirty="0"/>
              <a:t>Senior Director, Regulatory and Quality</a:t>
            </a:r>
          </a:p>
          <a:p>
            <a:r>
              <a:rPr lang="en-US" dirty="0"/>
              <a:t>NHPCO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3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A61ED-5D38-4BE2-A28D-DCA66124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1662394"/>
            <a:ext cx="10259825" cy="368458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Clr>
                <a:schemeClr val="tx2"/>
              </a:buClr>
              <a:buNone/>
              <a:defRPr/>
            </a:pPr>
            <a:r>
              <a:rPr lang="en-US" sz="2200" kern="0" dirty="0"/>
              <a:t>Submit a question using the “Q&amp;A” feature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D1ABE-B03D-411A-9082-3EC2FD7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16329-AACD-4A1D-BA32-AF8A607F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F0C71-EDB4-4EE2-9CB1-163D86C6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64" y="3303167"/>
            <a:ext cx="6242046" cy="6207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EE074EE-C4B1-47E8-8B85-4301F5C88207}"/>
              </a:ext>
            </a:extLst>
          </p:cNvPr>
          <p:cNvSpPr/>
          <p:nvPr/>
        </p:nvSpPr>
        <p:spPr>
          <a:xfrm>
            <a:off x="4539346" y="3157168"/>
            <a:ext cx="827314" cy="931376"/>
          </a:xfrm>
          <a:prstGeom prst="ellipse">
            <a:avLst/>
          </a:prstGeom>
          <a:noFill/>
          <a:ln w="635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C55A79-AA21-4C9C-8332-E2B080B7D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CE/CME Credit </a:t>
            </a:r>
            <a:r>
              <a:rPr lang="en-US" sz="1800" dirty="0"/>
              <a:t>– link will be sent via email</a:t>
            </a:r>
          </a:p>
          <a:p>
            <a:pPr marL="0" indent="0">
              <a:buNone/>
            </a:pPr>
            <a:endParaRPr lang="en-US" sz="1800" dirty="0"/>
          </a:p>
          <a:p>
            <a:pPr marL="347472" indent="-347472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800" dirty="0">
                <a:ea typeface="ヒラギノ角ゴ Pro W3" pitchFamily="124" charset="-128"/>
              </a:rPr>
              <a:t>Identify the type of credit you want to receive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800" dirty="0">
                <a:ea typeface="ヒラギノ角ゴ Pro W3" pitchFamily="124" charset="-128"/>
              </a:rPr>
              <a:t>Evaluate the webinar by </a:t>
            </a:r>
            <a:r>
              <a:rPr lang="en-US" altLang="en-US" sz="1800" b="1" dirty="0">
                <a:ea typeface="ヒラギノ角ゴ Pro W3" pitchFamily="124" charset="-128"/>
              </a:rPr>
              <a:t>April 24, 2020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800" dirty="0">
                <a:ea typeface="ヒラギノ角ゴ Pro W3" pitchFamily="124" charset="-128"/>
              </a:rPr>
              <a:t>Print or email your CE/CME Certificate or Certificate of Attendance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47C9-07F5-404C-9AA2-21C963BC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C3CC97-72C5-4D03-A8F4-30E8C5A3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49218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403E2-FF78-4DE1-8FD8-D11627F18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2C5A-CB33-4F48-95C7-C9C2A4D4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A85E2-921A-4CDF-B210-551DE5E2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nhpco.org/coronavirus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03D2-A204-409D-9DE3-E51913A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94" y="195011"/>
            <a:ext cx="4834733" cy="5676998"/>
          </a:xfrm>
          <a:prstGeom prst="rect">
            <a:avLst/>
          </a:prstGeom>
          <a:ln w="31750">
            <a:solidFill>
              <a:schemeClr val="accent1">
                <a:alpha val="4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2374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C55A79-AA21-4C9C-8332-E2B080B7D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Contact us: </a:t>
            </a:r>
          </a:p>
          <a:p>
            <a:pPr marL="0" indent="0">
              <a:buNone/>
            </a:pPr>
            <a:endParaRPr lang="en-US" altLang="en-US" sz="2400" dirty="0">
              <a:ea typeface="ヒラギノ角ゴ Pro W3" pitchFamily="124" charset="-128"/>
            </a:endParaRPr>
          </a:p>
          <a:p>
            <a:pPr lvl="1"/>
            <a:r>
              <a:rPr lang="en-US" altLang="en-US" sz="2400" dirty="0">
                <a:ea typeface="ヒラギノ角ゴ Pro W3" pitchFamily="124" charset="-128"/>
                <a:hlinkClick r:id="rId2"/>
              </a:rPr>
              <a:t>covid19@nhpco.org</a:t>
            </a:r>
            <a:endParaRPr lang="en-US" altLang="en-US" sz="2400" dirty="0">
              <a:ea typeface="ヒラギノ角ゴ Pro W3" pitchFamily="124" charset="-128"/>
            </a:endParaRP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800-646-6460</a:t>
            </a:r>
            <a:endParaRPr lang="en-US" altLang="en-US" sz="2400" dirty="0">
              <a:ea typeface="ヒラギノ角ゴ Pro W3" pitchFamily="12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47C9-07F5-404C-9AA2-21C963BC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C3CC97-72C5-4D03-A8F4-30E8C5A3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7369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9B919-3DCC-41C2-8551-FB6F3D19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6029" y="6356350"/>
            <a:ext cx="2743200" cy="365125"/>
          </a:xfrm>
        </p:spPr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0F9FE-843E-45E8-8180-68A1DEDE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 and Faculty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52DEC-683E-4E8C-8CA1-58260835A141}"/>
              </a:ext>
            </a:extLst>
          </p:cNvPr>
          <p:cNvSpPr txBox="1"/>
          <p:nvPr/>
        </p:nvSpPr>
        <p:spPr>
          <a:xfrm>
            <a:off x="1885705" y="1734547"/>
            <a:ext cx="4580396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Regina Bodnar</a:t>
            </a:r>
          </a:p>
          <a:p>
            <a:r>
              <a:rPr lang="en-US" sz="1600" dirty="0"/>
              <a:t>National Director</a:t>
            </a:r>
          </a:p>
          <a:p>
            <a:r>
              <a:rPr lang="en-US" sz="1600" dirty="0"/>
              <a:t>Carroll Hospice</a:t>
            </a:r>
          </a:p>
          <a:p>
            <a:r>
              <a:rPr lang="en-US" sz="1600" dirty="0"/>
              <a:t>Westminster, MD 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Sarah McSpadden, CHC, MSN, RN</a:t>
            </a:r>
          </a:p>
          <a:p>
            <a:r>
              <a:rPr lang="en-US" sz="1600" dirty="0"/>
              <a:t>President and Chief Operating Officer</a:t>
            </a:r>
          </a:p>
          <a:p>
            <a:r>
              <a:rPr lang="en-US" sz="1600" dirty="0"/>
              <a:t>The Elizabeth Hospice</a:t>
            </a:r>
          </a:p>
          <a:p>
            <a:r>
              <a:rPr lang="en-US" sz="1600" dirty="0"/>
              <a:t>Escondido, CA</a:t>
            </a:r>
          </a:p>
          <a:p>
            <a:r>
              <a:rPr lang="en-US" dirty="0"/>
              <a:t> </a:t>
            </a:r>
          </a:p>
          <a:p>
            <a:endParaRPr lang="en-US" sz="105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75FCDD-90A1-4982-8834-31C7952E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29" y="2496450"/>
            <a:ext cx="1457325" cy="1419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696C91-7D6A-44C4-A312-211B324678B1}"/>
              </a:ext>
            </a:extLst>
          </p:cNvPr>
          <p:cNvSpPr txBox="1"/>
          <p:nvPr/>
        </p:nvSpPr>
        <p:spPr>
          <a:xfrm>
            <a:off x="7717323" y="2614498"/>
            <a:ext cx="45803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Robert Parker, CENP, CHP, CHPN, DNP, RN</a:t>
            </a:r>
          </a:p>
          <a:p>
            <a:r>
              <a:rPr lang="en-US" sz="1600" dirty="0"/>
              <a:t>Chief Clinical Officer, Chief Compliance Officer</a:t>
            </a:r>
          </a:p>
          <a:p>
            <a:r>
              <a:rPr lang="en-US" sz="1600" dirty="0"/>
              <a:t>Intrepid USA Healthcare Services</a:t>
            </a:r>
          </a:p>
          <a:p>
            <a:r>
              <a:rPr lang="en-US" sz="1600" dirty="0"/>
              <a:t>Carrollton, TX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sz="5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75FBC-AD5A-44CC-BA91-7D675886D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3" y="1553490"/>
            <a:ext cx="1523465" cy="157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20BAC-9F46-4DB6-975E-BEE2DA37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45" y="3989889"/>
            <a:ext cx="1419225" cy="14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7B15A9-6A5B-40F9-A874-0EFD82AD0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i="1" dirty="0"/>
              <a:t>The faculty and planners for today’s webinar have no relevant financial relationships with commercial interests to disclose.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A82F4-EC88-4C8E-8CD0-3987D2C5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F07323-9F68-4D30-99F3-F47D16B9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</a:t>
            </a:r>
          </a:p>
        </p:txBody>
      </p:sp>
    </p:spTree>
    <p:extLst>
      <p:ext uri="{BB962C8B-B14F-4D97-AF65-F5344CB8AC3E}">
        <p14:creationId xmlns:p14="http://schemas.microsoft.com/office/powerpoint/2010/main" val="426213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A61ED-5D38-4BE2-A28D-DCA66124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1662394"/>
            <a:ext cx="5157787" cy="3684588"/>
          </a:xfrm>
        </p:spPr>
        <p:txBody>
          <a:bodyPr>
            <a:normAutofit/>
          </a:bodyPr>
          <a:lstStyle/>
          <a:p>
            <a:pPr marL="365674" indent="-365674">
              <a:spcAft>
                <a:spcPts val="1800"/>
              </a:spcAft>
              <a:buClr>
                <a:schemeClr val="tx2"/>
              </a:buClr>
              <a:buFont typeface="Calibri" pitchFamily="34" charset="0"/>
              <a:buChar char="•"/>
              <a:defRPr/>
            </a:pPr>
            <a:endParaRPr lang="en-US" sz="1050" kern="0" dirty="0"/>
          </a:p>
          <a:p>
            <a:pPr marL="365674" indent="-365674">
              <a:spcAft>
                <a:spcPts val="1800"/>
              </a:spcAft>
              <a:buClr>
                <a:schemeClr val="tx2"/>
              </a:buClr>
              <a:buFont typeface="Calibri" pitchFamily="34" charset="0"/>
              <a:buChar char="•"/>
              <a:defRPr/>
            </a:pPr>
            <a:r>
              <a:rPr lang="en-US" sz="2200" kern="0" dirty="0"/>
              <a:t>Audio lines are muted to reduce background noise. You will </a:t>
            </a:r>
            <a:r>
              <a:rPr lang="en-US" sz="2200" b="1" i="1" kern="0" dirty="0"/>
              <a:t>not</a:t>
            </a:r>
            <a:r>
              <a:rPr lang="en-US" sz="2200" kern="0" dirty="0"/>
              <a:t> be able to unmute yourself.</a:t>
            </a:r>
          </a:p>
          <a:p>
            <a:pPr marL="365674" indent="-365674">
              <a:spcAft>
                <a:spcPts val="1077"/>
              </a:spcAft>
              <a:buClr>
                <a:schemeClr val="tx2"/>
              </a:buClr>
              <a:buFont typeface="Calibri" pitchFamily="34" charset="0"/>
              <a:buChar char="•"/>
              <a:defRPr/>
            </a:pPr>
            <a:r>
              <a:rPr lang="en-US" sz="2200" kern="0" dirty="0"/>
              <a:t>If you need assistance: </a:t>
            </a:r>
            <a:br>
              <a:rPr lang="en-US" sz="2200" kern="0" dirty="0"/>
            </a:br>
            <a:r>
              <a:rPr lang="en-US" sz="2200" kern="0" dirty="0"/>
              <a:t>Use the “Q&amp;A” feature.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D1ABE-B03D-411A-9082-3EC2FD7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16329-AACD-4A1D-BA32-AF8A607F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Reminders for Participants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C5E5F-2171-421B-8009-3E37A162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05" y="3194310"/>
            <a:ext cx="6242046" cy="6207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FA20E5-56B2-4179-9204-B2666BEC697A}"/>
              </a:ext>
            </a:extLst>
          </p:cNvPr>
          <p:cNvSpPr/>
          <p:nvPr/>
        </p:nvSpPr>
        <p:spPr>
          <a:xfrm>
            <a:off x="7554687" y="3048311"/>
            <a:ext cx="827314" cy="931376"/>
          </a:xfrm>
          <a:prstGeom prst="ellipse">
            <a:avLst/>
          </a:prstGeom>
          <a:noFill/>
          <a:ln w="635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7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A61ED-5D38-4BE2-A28D-DCA66124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1662394"/>
            <a:ext cx="5157787" cy="3684588"/>
          </a:xfrm>
        </p:spPr>
        <p:txBody>
          <a:bodyPr>
            <a:normAutofit/>
          </a:bodyPr>
          <a:lstStyle/>
          <a:p>
            <a:pPr marL="365674" indent="-365674">
              <a:spcAft>
                <a:spcPts val="1800"/>
              </a:spcAft>
              <a:buClr>
                <a:schemeClr val="tx2"/>
              </a:buClr>
              <a:buFont typeface="Calibri" pitchFamily="34" charset="0"/>
              <a:buChar char="•"/>
              <a:defRPr/>
            </a:pPr>
            <a:r>
              <a:rPr lang="en-US" sz="2200" kern="0" dirty="0"/>
              <a:t>At the conclusion of the presentations we will have time for questions. </a:t>
            </a:r>
          </a:p>
          <a:p>
            <a:pPr marL="365674" indent="-365674">
              <a:spcAft>
                <a:spcPts val="1800"/>
              </a:spcAft>
              <a:buClr>
                <a:schemeClr val="tx2"/>
              </a:buClr>
              <a:buFont typeface="Calibri" pitchFamily="34" charset="0"/>
              <a:buChar char="•"/>
              <a:defRPr/>
            </a:pPr>
            <a:r>
              <a:rPr lang="en-US" sz="2200" kern="0" dirty="0"/>
              <a:t>Submit a question at any time by using the “Q&amp;A” feature. </a:t>
            </a:r>
          </a:p>
          <a:p>
            <a:pPr marL="365674" indent="-365674">
              <a:spcAft>
                <a:spcPts val="1800"/>
              </a:spcAft>
              <a:buClr>
                <a:schemeClr val="tx2"/>
              </a:buClr>
              <a:buFont typeface="Calibri" pitchFamily="34" charset="0"/>
              <a:buChar char="•"/>
              <a:defRPr/>
            </a:pPr>
            <a:r>
              <a:rPr lang="en-US" sz="2200" kern="0" dirty="0"/>
              <a:t>A recording of the presentation and presentation slides will be posted to </a:t>
            </a:r>
            <a:r>
              <a:rPr lang="en-US" sz="2200" b="1" dirty="0">
                <a:hlinkClick r:id="rId2"/>
              </a:rPr>
              <a:t>www.nhpco.org/coronavirus</a:t>
            </a:r>
            <a:endParaRPr lang="en-US" sz="22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D1ABE-B03D-411A-9082-3EC2FD7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16329-AACD-4A1D-BA32-AF8A607F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Reminders for Participants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A6B3C-4414-4211-9F3B-328140BC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05" y="2889508"/>
            <a:ext cx="6242046" cy="6207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094E7AD-5A77-4DF5-81DA-CEE040CBAE8D}"/>
              </a:ext>
            </a:extLst>
          </p:cNvPr>
          <p:cNvSpPr/>
          <p:nvPr/>
        </p:nvSpPr>
        <p:spPr>
          <a:xfrm>
            <a:off x="7554687" y="2743509"/>
            <a:ext cx="827314" cy="931376"/>
          </a:xfrm>
          <a:prstGeom prst="ellipse">
            <a:avLst/>
          </a:prstGeom>
          <a:noFill/>
          <a:ln w="635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9B919-3DCC-41C2-8551-FB6F3D19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0F9FE-843E-45E8-8180-68A1DEDE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Edo Banach, JD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9EB7C-0A97-4D03-8507-A0DF7F4F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2" y="2126433"/>
            <a:ext cx="2396385" cy="2412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52DEC-683E-4E8C-8CA1-58260835A141}"/>
              </a:ext>
            </a:extLst>
          </p:cNvPr>
          <p:cNvSpPr txBox="1"/>
          <p:nvPr/>
        </p:nvSpPr>
        <p:spPr>
          <a:xfrm>
            <a:off x="3202890" y="2785019"/>
            <a:ext cx="7759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President and Chief Executive Officer</a:t>
            </a:r>
          </a:p>
          <a:p>
            <a:r>
              <a:rPr lang="en-US" sz="2400" dirty="0"/>
              <a:t>NHPCO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5A962D-DA5F-4515-8766-05C560575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2750" y="2089211"/>
            <a:ext cx="2320290" cy="24860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9B919-3DCC-41C2-8551-FB6F3D19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0F9FE-843E-45E8-8180-68A1DEDE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Jennifer L. Kennedy</a:t>
            </a:r>
            <a:r>
              <a:rPr lang="en-US" cap="all" dirty="0"/>
              <a:t>, BSN, CHC, EDD, MA, RN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52DEC-683E-4E8C-8CA1-58260835A141}"/>
              </a:ext>
            </a:extLst>
          </p:cNvPr>
          <p:cNvSpPr txBox="1"/>
          <p:nvPr/>
        </p:nvSpPr>
        <p:spPr>
          <a:xfrm>
            <a:off x="3404597" y="2276707"/>
            <a:ext cx="7759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Senior Director, Regulatory and Quality</a:t>
            </a:r>
          </a:p>
          <a:p>
            <a:r>
              <a:rPr lang="en-US" sz="2400" dirty="0"/>
              <a:t>NHPCO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C801E2F0CBC4E8518E769EBB29C34" ma:contentTypeVersion="12" ma:contentTypeDescription="Create a new document." ma:contentTypeScope="" ma:versionID="7b26f240570a8cc28b9b1158ff3094fd">
  <xsd:schema xmlns:xsd="http://www.w3.org/2001/XMLSchema" xmlns:xs="http://www.w3.org/2001/XMLSchema" xmlns:p="http://schemas.microsoft.com/office/2006/metadata/properties" xmlns:ns2="769e4be3-865e-402b-9936-3344b59cfdf9" xmlns:ns3="bac72594-2e55-4534-8a6c-47b9bf6bc2b6" targetNamespace="http://schemas.microsoft.com/office/2006/metadata/properties" ma:root="true" ma:fieldsID="0d5edad8567ebcbe44d9b3533ab6841f" ns2:_="" ns3:_="">
    <xsd:import namespace="769e4be3-865e-402b-9936-3344b59cfdf9"/>
    <xsd:import namespace="bac72594-2e55-4534-8a6c-47b9bf6bc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e4be3-865e-402b-9936-3344b59cf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72594-2e55-4534-8a6c-47b9bf6bc2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9F1D81-8335-4049-85DA-60BCE8CD3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A560B-4EF6-4DEC-8016-48CD1FD69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e4be3-865e-402b-9936-3344b59cfdf9"/>
    <ds:schemaRef ds:uri="bac72594-2e55-4534-8a6c-47b9bf6bc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64913-F28A-463A-B74C-CA924709FCD4}">
  <ds:schemaRefs>
    <ds:schemaRef ds:uri="769e4be3-865e-402b-9936-3344b59cfdf9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bac72594-2e55-4534-8a6c-47b9bf6bc2b6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1128</Words>
  <Application>Microsoft Office PowerPoint</Application>
  <PresentationFormat>Widescreen</PresentationFormat>
  <Paragraphs>218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NHPCO COVID-19 Update    </vt:lpstr>
      <vt:lpstr>PowerPoint Presentation</vt:lpstr>
      <vt:lpstr>Today’s Agenda and Faculty</vt:lpstr>
      <vt:lpstr>Today’s Agenda and Faculty</vt:lpstr>
      <vt:lpstr>Disclosures </vt:lpstr>
      <vt:lpstr>Logistics: Reminders for Participants</vt:lpstr>
      <vt:lpstr>Logistics: Reminders for Participants</vt:lpstr>
      <vt:lpstr>Edo Banach, JD </vt:lpstr>
      <vt:lpstr>Jennifer L. Kennedy, BSN, CHC, EDD, MA, RN</vt:lpstr>
      <vt:lpstr>Emergency Preparedness </vt:lpstr>
      <vt:lpstr>PowerPoint Presentation</vt:lpstr>
      <vt:lpstr>PowerPoint Presentation</vt:lpstr>
      <vt:lpstr>PowerPoint Presentation</vt:lpstr>
      <vt:lpstr>Emergency Management Check-in</vt:lpstr>
      <vt:lpstr>Crisis Standards of Care (CSC)</vt:lpstr>
      <vt:lpstr>Stakeholders at the Table for CSC Discussions</vt:lpstr>
      <vt:lpstr>CSC Implementation</vt:lpstr>
      <vt:lpstr>Your COVID-19 Emergency Management Plan</vt:lpstr>
      <vt:lpstr>States Who are Just Ramping Up</vt:lpstr>
      <vt:lpstr>States Who are Just Ramping Up</vt:lpstr>
      <vt:lpstr>Panel Discussion  </vt:lpstr>
      <vt:lpstr>Today’s Faculty</vt:lpstr>
      <vt:lpstr>How is it Going Out There?</vt:lpstr>
      <vt:lpstr>Working Remotely</vt:lpstr>
      <vt:lpstr>Working with Facilities</vt:lpstr>
      <vt:lpstr>Resources &amp; Supplies</vt:lpstr>
      <vt:lpstr>Patient/Family Visits (In Person and Telehealth)</vt:lpstr>
      <vt:lpstr>Quality of Patient and Family Care </vt:lpstr>
      <vt:lpstr>Pearls of Wisdom</vt:lpstr>
      <vt:lpstr>Questions? </vt:lpstr>
      <vt:lpstr>Thank you for your participation</vt:lpstr>
      <vt:lpstr> nhpco.org/coronavirus</vt:lpstr>
      <vt:lpstr>Thank you for your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Merikokeb Wondafrash</cp:lastModifiedBy>
  <cp:revision>26</cp:revision>
  <cp:lastPrinted>2020-03-25T16:26:46Z</cp:lastPrinted>
  <dcterms:created xsi:type="dcterms:W3CDTF">2018-07-23T12:12:13Z</dcterms:created>
  <dcterms:modified xsi:type="dcterms:W3CDTF">2020-04-17T13:03:46Z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0x010100451C801E2F0CBC4E8518E769EBB29C34</vt:lpwstr>
  </property>
</Properties>
</file>