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77" r:id="rId22"/>
    <p:sldId id="310" r:id="rId23"/>
    <p:sldId id="307" r:id="rId24"/>
    <p:sldId id="281" r:id="rId25"/>
    <p:sldId id="280" r:id="rId26"/>
    <p:sldId id="308" r:id="rId27"/>
    <p:sldId id="258" r:id="rId28"/>
    <p:sldId id="282" r:id="rId29"/>
    <p:sldId id="283" r:id="rId30"/>
    <p:sldId id="284" r:id="rId31"/>
    <p:sldId id="311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05" r:id="rId41"/>
    <p:sldId id="294" r:id="rId42"/>
    <p:sldId id="295" r:id="rId43"/>
    <p:sldId id="296" r:id="rId44"/>
    <p:sldId id="297" r:id="rId45"/>
    <p:sldId id="306" r:id="rId46"/>
    <p:sldId id="298" r:id="rId47"/>
    <p:sldId id="299" r:id="rId48"/>
    <p:sldId id="300" r:id="rId49"/>
    <p:sldId id="301" r:id="rId50"/>
    <p:sldId id="30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8193CA"/>
    <a:srgbClr val="7D4182"/>
    <a:srgbClr val="4F5FAB"/>
    <a:srgbClr val="F47521"/>
    <a:srgbClr val="F0B431"/>
    <a:srgbClr val="C04B9B"/>
    <a:srgbClr val="33B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79547" autoAdjust="0"/>
  </p:normalViewPr>
  <p:slideViewPr>
    <p:cSldViewPr snapToGrid="0" snapToObjects="1">
      <p:cViewPr varScale="1">
        <p:scale>
          <a:sx n="90" d="100"/>
          <a:sy n="90" d="100"/>
        </p:scale>
        <p:origin x="13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Estimated SIP Patient Range</a:t>
            </a:r>
            <a:r>
              <a:rPr lang="en-US" baseline="0" dirty="0"/>
              <a:t> Relative to Annual Medicare Deaths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 Medicare Deaths</c:v>
                </c:pt>
              </c:strCache>
            </c:strRef>
          </c:tx>
          <c:spPr>
            <a:solidFill>
              <a:srgbClr val="8193CA"/>
            </a:solidFill>
            <a:ln w="19050">
              <a:noFill/>
            </a:ln>
            <a:effectLst/>
          </c:spPr>
          <c:invertIfNegative val="0"/>
          <c:cat>
            <c:strRef>
              <c:f>Sheet1!$A$2:$A$23</c:f>
              <c:strCache>
                <c:ptCount val="22"/>
                <c:pt idx="0">
                  <c:v>CA</c:v>
                </c:pt>
                <c:pt idx="1">
                  <c:v>FL</c:v>
                </c:pt>
                <c:pt idx="2">
                  <c:v>OH</c:v>
                </c:pt>
                <c:pt idx="3">
                  <c:v>MI</c:v>
                </c:pt>
                <c:pt idx="4">
                  <c:v>NJ</c:v>
                </c:pt>
                <c:pt idx="5">
                  <c:v>TN</c:v>
                </c:pt>
                <c:pt idx="6">
                  <c:v>VA</c:v>
                </c:pt>
                <c:pt idx="7">
                  <c:v>MA</c:v>
                </c:pt>
                <c:pt idx="8">
                  <c:v>LA</c:v>
                </c:pt>
                <c:pt idx="9">
                  <c:v>OK</c:v>
                </c:pt>
                <c:pt idx="10">
                  <c:v>OR</c:v>
                </c:pt>
                <c:pt idx="11">
                  <c:v>CO</c:v>
                </c:pt>
                <c:pt idx="12">
                  <c:v>AR</c:v>
                </c:pt>
                <c:pt idx="13">
                  <c:v>NE</c:v>
                </c:pt>
                <c:pt idx="14">
                  <c:v>ME</c:v>
                </c:pt>
                <c:pt idx="15">
                  <c:v>NH</c:v>
                </c:pt>
                <c:pt idx="16">
                  <c:v>HI</c:v>
                </c:pt>
                <c:pt idx="17">
                  <c:v>RI</c:v>
                </c:pt>
                <c:pt idx="18">
                  <c:v>MT</c:v>
                </c:pt>
                <c:pt idx="19">
                  <c:v>DE</c:v>
                </c:pt>
                <c:pt idx="20">
                  <c:v>ND</c:v>
                </c:pt>
                <c:pt idx="21">
                  <c:v>AK</c:v>
                </c:pt>
              </c:strCache>
            </c:strRef>
          </c:cat>
          <c:val>
            <c:numRef>
              <c:f>Sheet1!$B$2:$B$23</c:f>
              <c:numCache>
                <c:formatCode>#,##0</c:formatCode>
                <c:ptCount val="22"/>
                <c:pt idx="0">
                  <c:v>214972</c:v>
                </c:pt>
                <c:pt idx="1">
                  <c:v>164248</c:v>
                </c:pt>
                <c:pt idx="2">
                  <c:v>96799</c:v>
                </c:pt>
                <c:pt idx="3">
                  <c:v>79310</c:v>
                </c:pt>
                <c:pt idx="4">
                  <c:v>61071</c:v>
                </c:pt>
                <c:pt idx="5">
                  <c:v>55373</c:v>
                </c:pt>
                <c:pt idx="6">
                  <c:v>54841</c:v>
                </c:pt>
                <c:pt idx="7">
                  <c:v>48396</c:v>
                </c:pt>
                <c:pt idx="8">
                  <c:v>34673</c:v>
                </c:pt>
                <c:pt idx="9">
                  <c:v>31452</c:v>
                </c:pt>
                <c:pt idx="10">
                  <c:v>29891</c:v>
                </c:pt>
                <c:pt idx="11">
                  <c:v>29547</c:v>
                </c:pt>
                <c:pt idx="12">
                  <c:v>26340</c:v>
                </c:pt>
                <c:pt idx="13">
                  <c:v>13940</c:v>
                </c:pt>
                <c:pt idx="14">
                  <c:v>12270</c:v>
                </c:pt>
                <c:pt idx="15">
                  <c:v>10435</c:v>
                </c:pt>
                <c:pt idx="16">
                  <c:v>9296</c:v>
                </c:pt>
                <c:pt idx="17">
                  <c:v>8593</c:v>
                </c:pt>
                <c:pt idx="18">
                  <c:v>8241</c:v>
                </c:pt>
                <c:pt idx="19">
                  <c:v>7315</c:v>
                </c:pt>
                <c:pt idx="20">
                  <c:v>5198</c:v>
                </c:pt>
                <c:pt idx="21">
                  <c:v>2931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22-4CE9-A25C-61AE957DA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901944"/>
        <c:axId val="864900304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Estimated SIP Range - 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CA</c:v>
                </c:pt>
                <c:pt idx="1">
                  <c:v>FL</c:v>
                </c:pt>
                <c:pt idx="2">
                  <c:v>OH</c:v>
                </c:pt>
                <c:pt idx="3">
                  <c:v>MI</c:v>
                </c:pt>
                <c:pt idx="4">
                  <c:v>NJ</c:v>
                </c:pt>
                <c:pt idx="5">
                  <c:v>TN</c:v>
                </c:pt>
                <c:pt idx="6">
                  <c:v>VA</c:v>
                </c:pt>
                <c:pt idx="7">
                  <c:v>MA</c:v>
                </c:pt>
                <c:pt idx="8">
                  <c:v>LA</c:v>
                </c:pt>
                <c:pt idx="9">
                  <c:v>OK</c:v>
                </c:pt>
                <c:pt idx="10">
                  <c:v>OR</c:v>
                </c:pt>
                <c:pt idx="11">
                  <c:v>CO</c:v>
                </c:pt>
                <c:pt idx="12">
                  <c:v>AR</c:v>
                </c:pt>
                <c:pt idx="13">
                  <c:v>NE</c:v>
                </c:pt>
                <c:pt idx="14">
                  <c:v>ME</c:v>
                </c:pt>
                <c:pt idx="15">
                  <c:v>NH</c:v>
                </c:pt>
                <c:pt idx="16">
                  <c:v>HI</c:v>
                </c:pt>
                <c:pt idx="17">
                  <c:v>RI</c:v>
                </c:pt>
                <c:pt idx="18">
                  <c:v>MT</c:v>
                </c:pt>
                <c:pt idx="19">
                  <c:v>DE</c:v>
                </c:pt>
                <c:pt idx="20">
                  <c:v>ND</c:v>
                </c:pt>
                <c:pt idx="21">
                  <c:v>AK</c:v>
                </c:pt>
              </c:strCache>
            </c:strRef>
          </c:cat>
          <c:val>
            <c:numRef>
              <c:f>Sheet1!$C$2:$C$23</c:f>
              <c:numCache>
                <c:formatCode>#,##0</c:formatCode>
                <c:ptCount val="22"/>
                <c:pt idx="0">
                  <c:v>327663.59999999998</c:v>
                </c:pt>
                <c:pt idx="1">
                  <c:v>248664.95999999996</c:v>
                </c:pt>
                <c:pt idx="2">
                  <c:v>128259.72</c:v>
                </c:pt>
                <c:pt idx="3">
                  <c:v>115190.82</c:v>
                </c:pt>
                <c:pt idx="4">
                  <c:v>85088.28</c:v>
                </c:pt>
                <c:pt idx="5">
                  <c:v>74702.579999999987</c:v>
                </c:pt>
                <c:pt idx="6">
                  <c:v>79320.42</c:v>
                </c:pt>
                <c:pt idx="7">
                  <c:v>70292.160000000003</c:v>
                </c:pt>
                <c:pt idx="8">
                  <c:v>47683.979999999996</c:v>
                </c:pt>
                <c:pt idx="9">
                  <c:v>40060.26</c:v>
                </c:pt>
                <c:pt idx="10">
                  <c:v>45891</c:v>
                </c:pt>
                <c:pt idx="11">
                  <c:v>47246.879999999997</c:v>
                </c:pt>
                <c:pt idx="12">
                  <c:v>35478.720000000001</c:v>
                </c:pt>
                <c:pt idx="13">
                  <c:v>18681.48</c:v>
                </c:pt>
                <c:pt idx="14">
                  <c:v>18339.239999999998</c:v>
                </c:pt>
                <c:pt idx="15">
                  <c:v>15465.24</c:v>
                </c:pt>
                <c:pt idx="16">
                  <c:v>13857.06</c:v>
                </c:pt>
                <c:pt idx="17">
                  <c:v>11501.16</c:v>
                </c:pt>
                <c:pt idx="18">
                  <c:v>12330.419999999998</c:v>
                </c:pt>
                <c:pt idx="19">
                  <c:v>11057.039999999999</c:v>
                </c:pt>
                <c:pt idx="20">
                  <c:v>7056.3</c:v>
                </c:pt>
                <c:pt idx="21">
                  <c:v>4947.4799999999996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22-4CE9-A25C-61AE957DAD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Estimated SIP Range - 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CA</c:v>
                </c:pt>
                <c:pt idx="1">
                  <c:v>FL</c:v>
                </c:pt>
                <c:pt idx="2">
                  <c:v>OH</c:v>
                </c:pt>
                <c:pt idx="3">
                  <c:v>MI</c:v>
                </c:pt>
                <c:pt idx="4">
                  <c:v>NJ</c:v>
                </c:pt>
                <c:pt idx="5">
                  <c:v>TN</c:v>
                </c:pt>
                <c:pt idx="6">
                  <c:v>VA</c:v>
                </c:pt>
                <c:pt idx="7">
                  <c:v>MA</c:v>
                </c:pt>
                <c:pt idx="8">
                  <c:v>LA</c:v>
                </c:pt>
                <c:pt idx="9">
                  <c:v>OK</c:v>
                </c:pt>
                <c:pt idx="10">
                  <c:v>OR</c:v>
                </c:pt>
                <c:pt idx="11">
                  <c:v>CO</c:v>
                </c:pt>
                <c:pt idx="12">
                  <c:v>AR</c:v>
                </c:pt>
                <c:pt idx="13">
                  <c:v>NE</c:v>
                </c:pt>
                <c:pt idx="14">
                  <c:v>ME</c:v>
                </c:pt>
                <c:pt idx="15">
                  <c:v>NH</c:v>
                </c:pt>
                <c:pt idx="16">
                  <c:v>HI</c:v>
                </c:pt>
                <c:pt idx="17">
                  <c:v>RI</c:v>
                </c:pt>
                <c:pt idx="18">
                  <c:v>MT</c:v>
                </c:pt>
                <c:pt idx="19">
                  <c:v>DE</c:v>
                </c:pt>
                <c:pt idx="20">
                  <c:v>ND</c:v>
                </c:pt>
                <c:pt idx="21">
                  <c:v>AK</c:v>
                </c:pt>
              </c:strCache>
            </c:strRef>
          </c:cat>
          <c:val>
            <c:numRef>
              <c:f>Sheet1!$D$2:$D$23</c:f>
              <c:numCache>
                <c:formatCode>#,##0</c:formatCode>
                <c:ptCount val="22"/>
                <c:pt idx="0">
                  <c:v>218442.40000000002</c:v>
                </c:pt>
                <c:pt idx="1">
                  <c:v>165776.64000000001</c:v>
                </c:pt>
                <c:pt idx="2">
                  <c:v>85506.48000000001</c:v>
                </c:pt>
                <c:pt idx="3">
                  <c:v>76793.88</c:v>
                </c:pt>
                <c:pt idx="4">
                  <c:v>56725.520000000004</c:v>
                </c:pt>
                <c:pt idx="5">
                  <c:v>49801.72</c:v>
                </c:pt>
                <c:pt idx="6">
                  <c:v>52880.28</c:v>
                </c:pt>
                <c:pt idx="7">
                  <c:v>46861.439999999995</c:v>
                </c:pt>
                <c:pt idx="8">
                  <c:v>31789.32</c:v>
                </c:pt>
                <c:pt idx="9">
                  <c:v>26706.84</c:v>
                </c:pt>
                <c:pt idx="10">
                  <c:v>30594</c:v>
                </c:pt>
                <c:pt idx="11">
                  <c:v>31497.919999999998</c:v>
                </c:pt>
                <c:pt idx="12">
                  <c:v>23652.480000000003</c:v>
                </c:pt>
                <c:pt idx="13">
                  <c:v>12454.32</c:v>
                </c:pt>
                <c:pt idx="14">
                  <c:v>12226.16</c:v>
                </c:pt>
                <c:pt idx="15">
                  <c:v>10310.16</c:v>
                </c:pt>
                <c:pt idx="16">
                  <c:v>9238.0400000000009</c:v>
                </c:pt>
                <c:pt idx="17">
                  <c:v>7667.4400000000005</c:v>
                </c:pt>
                <c:pt idx="18">
                  <c:v>8220.2800000000007</c:v>
                </c:pt>
                <c:pt idx="19">
                  <c:v>7371.36</c:v>
                </c:pt>
                <c:pt idx="20">
                  <c:v>4704.2</c:v>
                </c:pt>
                <c:pt idx="21">
                  <c:v>3298.32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22-4CE9-A25C-61AE957DA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rgbClr val="5B6770"/>
              </a:solidFill>
              <a:round/>
              <a:headEnd type="oval"/>
              <a:tailEnd type="oval"/>
            </a:ln>
            <a:effectLst/>
          </c:spPr>
        </c:hiLowLines>
        <c:axId val="864898992"/>
        <c:axId val="864897680"/>
      </c:stockChart>
      <c:catAx>
        <c:axId val="864901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900304"/>
        <c:crosses val="autoZero"/>
        <c:auto val="1"/>
        <c:lblAlgn val="ctr"/>
        <c:lblOffset val="100"/>
        <c:noMultiLvlLbl val="0"/>
      </c:catAx>
      <c:valAx>
        <c:axId val="86490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901944"/>
        <c:crosses val="autoZero"/>
        <c:crossBetween val="between"/>
      </c:valAx>
      <c:valAx>
        <c:axId val="864897680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64898992"/>
        <c:crosses val="max"/>
        <c:crossBetween val="between"/>
      </c:valAx>
      <c:catAx>
        <c:axId val="86489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4897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8725F-AAB2-F04E-9B2F-053C96195854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6F94-C7A4-F64A-A08C-DEFE7FF6F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smjournal.com/article/S0885-3924(07)00352-1/fulltext#tbl3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ls-jbs-prod-cdn.literatumonline.com/cms/attachment/1038908/7605575/gr2.jp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were considerable geographic differences in hospice utilization among older decedents in the United States by state of residence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Table 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Fig. 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States with the highest hospice utilization rates included Arizona (49%), Colorado (45%), and Florida (42%). States with the lowest hospice utilization rates included Alaska (8%), Maine (14%), South Dakota (16%), and Wyoming (16%). In general, hospice utilization was higher in the South and the Southwest and lower in the Midwest and the Northeast.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E6F94-C7A4-F64A-A08C-DEFE7FF6F5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hospice stay of less than three days suggests patients are not receiving the comfort and psychological support that hospice is meant to provide. Darker states have a higher percentage of hospice stays of less than three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E6F94-C7A4-F64A-A08C-DEFE7FF6F5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number of patients served = 142,768 vs the number in SIP = &gt;218,442 and &lt;327,664   that’s 230% more than the patients served by Hospice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E6F94-C7A4-F64A-A08C-DEFE7FF6F5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8AC8B3C-88AE-4445-8E6E-2C2FCAB4B0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2F4DC-143F-E040-8C46-9F04376A8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23" y="1843741"/>
            <a:ext cx="4813528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4F5F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E8021-B417-0544-B065-5D79044C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23" y="430609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5B67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5BAD18-3DA9-3542-B04D-CCBCA12418F1}"/>
              </a:ext>
            </a:extLst>
          </p:cNvPr>
          <p:cNvSpPr/>
          <p:nvPr userDrawn="1"/>
        </p:nvSpPr>
        <p:spPr>
          <a:xfrm>
            <a:off x="0" y="6075082"/>
            <a:ext cx="12192000" cy="782918"/>
          </a:xfrm>
          <a:prstGeom prst="rect">
            <a:avLst/>
          </a:prstGeom>
          <a:solidFill>
            <a:srgbClr val="81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1A1A386-98BE-9042-9F15-776AFB138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7923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70ECF6-9859-0E4E-BDFC-8EA13D7124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9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1912-16BC-FB4D-9276-1A6BFECA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193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26857-BC12-7442-946D-66B2FB55B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2196449"/>
            <a:ext cx="5184742" cy="36670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E6391-8BB5-DD40-AFCE-BB5E4253E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1901" y="2196449"/>
            <a:ext cx="5491899" cy="36670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E4B179-C6AC-5043-A408-BC618454A37B}"/>
              </a:ext>
            </a:extLst>
          </p:cNvPr>
          <p:cNvCxnSpPr/>
          <p:nvPr userDrawn="1"/>
        </p:nvCxnSpPr>
        <p:spPr>
          <a:xfrm>
            <a:off x="647700" y="1517933"/>
            <a:ext cx="10706100" cy="0"/>
          </a:xfrm>
          <a:prstGeom prst="line">
            <a:avLst/>
          </a:prstGeom>
          <a:ln>
            <a:solidFill>
              <a:srgbClr val="819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AD83BF7-AF66-D144-8780-79297BEA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C17E039-AD36-FA44-BAF6-D69295CC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90C-8F10-5544-AF46-914302DE2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11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4F5F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DFA2B-08B0-634D-AF4C-96A4ADADF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18" y="2505075"/>
            <a:ext cx="5157787" cy="368458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1E25FF2-F498-8E44-B91C-15CA2D2C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6FE9DCA-E505-1D42-97F1-68A85277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8449AB-4BE4-6F42-9E12-946B8FDE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193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CC6030-715E-D943-92E2-525ED3EB56FB}"/>
              </a:ext>
            </a:extLst>
          </p:cNvPr>
          <p:cNvSpPr txBox="1">
            <a:spLocks/>
          </p:cNvSpPr>
          <p:nvPr userDrawn="1"/>
        </p:nvSpPr>
        <p:spPr>
          <a:xfrm>
            <a:off x="556182" y="965368"/>
            <a:ext cx="10816472" cy="552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193C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400" b="1" spc="0" dirty="0">
                <a:solidFill>
                  <a:srgbClr val="5B6770"/>
                </a:solidFill>
              </a:rPr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439AA9-3DE5-CF4F-8743-0F06BB531B98}"/>
              </a:ext>
            </a:extLst>
          </p:cNvPr>
          <p:cNvCxnSpPr/>
          <p:nvPr userDrawn="1"/>
        </p:nvCxnSpPr>
        <p:spPr>
          <a:xfrm>
            <a:off x="647700" y="1517933"/>
            <a:ext cx="10706100" cy="0"/>
          </a:xfrm>
          <a:prstGeom prst="line">
            <a:avLst/>
          </a:prstGeom>
          <a:ln>
            <a:solidFill>
              <a:srgbClr val="819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3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261CE-BC12-CF4C-AD76-179595BA2CA6}"/>
              </a:ext>
            </a:extLst>
          </p:cNvPr>
          <p:cNvSpPr/>
          <p:nvPr userDrawn="1"/>
        </p:nvSpPr>
        <p:spPr>
          <a:xfrm>
            <a:off x="0" y="0"/>
            <a:ext cx="12192000" cy="6080289"/>
          </a:xfrm>
          <a:prstGeom prst="rect">
            <a:avLst/>
          </a:prstGeom>
          <a:blipFill>
            <a:blip r:embed="rId2"/>
            <a:stretch>
              <a:fillRect b="-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4" y="3146032"/>
            <a:ext cx="7637678" cy="216125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7A55DA-B2FF-0645-98CA-0515F6B0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ED9834-701E-9040-831B-A3781472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5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261CE-BC12-CF4C-AD76-179595BA2CA6}"/>
              </a:ext>
            </a:extLst>
          </p:cNvPr>
          <p:cNvSpPr/>
          <p:nvPr userDrawn="1"/>
        </p:nvSpPr>
        <p:spPr>
          <a:xfrm>
            <a:off x="0" y="0"/>
            <a:ext cx="12192000" cy="6080289"/>
          </a:xfrm>
          <a:prstGeom prst="rect">
            <a:avLst/>
          </a:prstGeom>
          <a:blipFill>
            <a:blip r:embed="rId2"/>
            <a:stretch>
              <a:fillRect b="-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4" y="3146032"/>
            <a:ext cx="7637678" cy="216125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C25926-1CB7-8642-9CD6-D2B5DAD7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B5C8F-0529-0A4E-A961-83FE1CD4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1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261CE-BC12-CF4C-AD76-179595BA2CA6}"/>
              </a:ext>
            </a:extLst>
          </p:cNvPr>
          <p:cNvSpPr/>
          <p:nvPr userDrawn="1"/>
        </p:nvSpPr>
        <p:spPr>
          <a:xfrm>
            <a:off x="0" y="0"/>
            <a:ext cx="12192000" cy="6080289"/>
          </a:xfrm>
          <a:prstGeom prst="rect">
            <a:avLst/>
          </a:prstGeom>
          <a:blipFill>
            <a:blip r:embed="rId2"/>
            <a:stretch>
              <a:fillRect b="-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4" y="3146032"/>
            <a:ext cx="7637678" cy="216125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9C87143-F908-824F-BDE3-11BAA1B0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88DFC2E-7CEC-EF4E-A472-D08C5B6E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9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261CE-BC12-CF4C-AD76-179595BA2CA6}"/>
              </a:ext>
            </a:extLst>
          </p:cNvPr>
          <p:cNvSpPr/>
          <p:nvPr userDrawn="1"/>
        </p:nvSpPr>
        <p:spPr>
          <a:xfrm>
            <a:off x="0" y="0"/>
            <a:ext cx="12192000" cy="6080289"/>
          </a:xfrm>
          <a:prstGeom prst="rect">
            <a:avLst/>
          </a:prstGeom>
          <a:blipFill>
            <a:blip r:embed="rId2"/>
            <a:stretch>
              <a:fillRect b="-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4" y="3146032"/>
            <a:ext cx="7637678" cy="216125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DD7FB7-2717-074C-B939-CF12F61C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25A811-0CF8-3446-A788-B35DAA60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40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261CE-BC12-CF4C-AD76-179595BA2CA6}"/>
              </a:ext>
            </a:extLst>
          </p:cNvPr>
          <p:cNvSpPr/>
          <p:nvPr userDrawn="1"/>
        </p:nvSpPr>
        <p:spPr>
          <a:xfrm>
            <a:off x="0" y="0"/>
            <a:ext cx="12192000" cy="6080289"/>
          </a:xfrm>
          <a:prstGeom prst="rect">
            <a:avLst/>
          </a:prstGeom>
          <a:blipFill>
            <a:blip r:embed="rId2"/>
            <a:stretch>
              <a:fillRect b="-12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4" y="3146032"/>
            <a:ext cx="7637678" cy="2161259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DD7FB7-2717-074C-B939-CF12F61C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25A811-0CF8-3446-A788-B35DAA60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39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E37996-1080-0A44-A45A-0D38DDFB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C1A921-AD71-E146-87FB-A79EB8E7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8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1419-E593-6949-8D89-317BFF5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39" y="691033"/>
            <a:ext cx="3896532" cy="2819777"/>
          </a:xfrm>
        </p:spPr>
        <p:txBody>
          <a:bodyPr/>
          <a:lstStyle>
            <a:lvl1pPr>
              <a:defRPr>
                <a:solidFill>
                  <a:srgbClr val="8193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56E3-41C1-3143-B3BD-F679DF53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247" y="1193370"/>
            <a:ext cx="6758553" cy="47037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9B19D3-AD98-DD4A-BD88-F8915C79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4B6EC6-15EC-0345-B3AB-3241B1BE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DE5C87-020A-4643-9BFA-76E693EE63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1738" y="3587859"/>
            <a:ext cx="3896533" cy="18985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465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FC95E4-C2F7-A54E-849C-446A0DDA0713}"/>
              </a:ext>
            </a:extLst>
          </p:cNvPr>
          <p:cNvSpPr/>
          <p:nvPr userDrawn="1"/>
        </p:nvSpPr>
        <p:spPr>
          <a:xfrm>
            <a:off x="0" y="0"/>
            <a:ext cx="12192000" cy="6300061"/>
          </a:xfrm>
          <a:prstGeom prst="rect">
            <a:avLst/>
          </a:prstGeom>
          <a:solidFill>
            <a:srgbClr val="81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FAF7E-0937-E149-B692-84FDC252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t="27966" r="6575" b="3733"/>
          <a:stretch/>
        </p:blipFill>
        <p:spPr>
          <a:xfrm>
            <a:off x="2811412" y="0"/>
            <a:ext cx="93805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F23C2E0-C741-8B4E-A313-872754F7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42DF36E-44E3-E049-9670-E0381EDD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6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FC95E4-C2F7-A54E-849C-446A0DDA07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5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FAF7E-0937-E149-B692-84FDC252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27966" r="6575" b="3733"/>
          <a:stretch/>
        </p:blipFill>
        <p:spPr>
          <a:xfrm>
            <a:off x="2811412" y="0"/>
            <a:ext cx="93805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AF69766-493A-D840-8FFC-ED171B83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61825D9-3DB3-E24B-B2E3-687D8AB2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9FEB58-E9B2-8A41-8178-908897DF5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FC95E4-C2F7-A54E-849C-446A0DDA07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B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FAF7E-0937-E149-B692-84FDC252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t="27966" r="6575" b="3733"/>
          <a:stretch/>
        </p:blipFill>
        <p:spPr>
          <a:xfrm>
            <a:off x="2811412" y="0"/>
            <a:ext cx="93805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3F92142-B013-D84B-841F-237BA6E0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44DC5B3-5E19-8048-9BD0-0A59D4B9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22EF49-F720-5A4E-85A8-29EF43C71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FC95E4-C2F7-A54E-849C-446A0DDA07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4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FAF7E-0937-E149-B692-84FDC252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t="27966" r="6575" b="3733"/>
          <a:stretch/>
        </p:blipFill>
        <p:spPr>
          <a:xfrm>
            <a:off x="2811412" y="0"/>
            <a:ext cx="93805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DEC00A3-9AB3-6947-A850-7C4A8C6D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4DE638-45E8-A243-AB68-3332777D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5AE396-CCB5-D14D-A9E9-02241986A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FC95E4-C2F7-A54E-849C-446A0DDA07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FAF7E-0937-E149-B692-84FDC252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"/>
          </a:blip>
          <a:srcRect t="27966" r="6575" b="3733"/>
          <a:stretch/>
        </p:blipFill>
        <p:spPr>
          <a:xfrm>
            <a:off x="2811412" y="0"/>
            <a:ext cx="93805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E69FC-0826-E048-8231-2B0347F4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A0BB06D-03E7-CF4D-8A22-F24BC8BA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0FCCF6-4047-AF43-B339-27B82028F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9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FC95E4-C2F7-A54E-849C-446A0DDA07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FAF7E-0937-E149-B692-84FDC252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t="27966" r="6575" b="3733"/>
          <a:stretch/>
        </p:blipFill>
        <p:spPr>
          <a:xfrm>
            <a:off x="2811412" y="0"/>
            <a:ext cx="93805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34E785D-E63F-714B-99AC-D1C4D22E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63AD37-0C90-164A-9C9F-09DD73DD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B0491-8525-644A-B508-1E86AF4257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FC95E4-C2F7-A54E-849C-446A0DDA07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7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FAF7E-0937-E149-B692-84FDC252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t="27966" r="6575" b="3733"/>
          <a:stretch/>
        </p:blipFill>
        <p:spPr>
          <a:xfrm>
            <a:off x="2811412" y="0"/>
            <a:ext cx="93805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1709738"/>
            <a:ext cx="9559636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4589463"/>
            <a:ext cx="9559636" cy="15001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CE8EE70-7A4D-D641-BF07-D95A2B6E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404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3E27909-5B92-0546-BFCB-26077F52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8" y="6356350"/>
            <a:ext cx="453668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DB7D45-31E0-7044-858A-230932289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7C123-5C2C-5E48-A97D-722C2FEC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03A29-F2D7-CF44-9E1A-5D65DCA82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F9681-136C-7E4D-8AAD-24F2BB807D9F}"/>
              </a:ext>
            </a:extLst>
          </p:cNvPr>
          <p:cNvSpPr/>
          <p:nvPr userDrawn="1"/>
        </p:nvSpPr>
        <p:spPr>
          <a:xfrm>
            <a:off x="0" y="6075082"/>
            <a:ext cx="12192000" cy="782918"/>
          </a:xfrm>
          <a:prstGeom prst="rect">
            <a:avLst/>
          </a:prstGeom>
          <a:solidFill>
            <a:srgbClr val="81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51E17C3-4354-0945-9133-6D89F6F4F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297715-1896-AC47-B0FE-AC1AA8C475E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992219" y="6334793"/>
            <a:ext cx="136158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6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52" r:id="rId10"/>
    <p:sldLayoutId id="2147483653" r:id="rId11"/>
    <p:sldLayoutId id="2147483654" r:id="rId12"/>
    <p:sldLayoutId id="2147483662" r:id="rId13"/>
    <p:sldLayoutId id="2147483664" r:id="rId14"/>
    <p:sldLayoutId id="2147483663" r:id="rId15"/>
    <p:sldLayoutId id="2147483665" r:id="rId16"/>
    <p:sldLayoutId id="214748365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6073&amp;picture=oxen-plowing-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Plough.JPG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viation.stackexchange.com/questions/27939/what-are-these-small-jets-and-large-propeller-aircraft-flying-in-formation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airos.laetusinpraesens.org/sinsmath_m_h_17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cclivityhealth.com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5496-B752-3B45-A009-400CD94B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Emerging CMS Payment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1B1B8-3CE7-584E-9CA6-10F8A4ADD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Intersection between Hospice, Palliative and Primary Care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2DB45-5134-9648-9DB7-8EADF6C3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12232-A87B-FE4E-8A09-6399B91A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5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Diagnosis Based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39600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ESRD and Oncology “ACOs”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First results have been positive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2018 results to be announced soon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Findings likely to be incorporated in “regular” ACOs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 Care First  (PCF) and Significantly Ill Populations (SIP)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302" y="1683266"/>
            <a:ext cx="5184742" cy="4303084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PCF (Patients w/ a PCP)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Complementary to all but Next Generation and DCE model ACOs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End FFS for PCP Practices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PCPs paid capitation based on risk score of their panel plus per visit flat fee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Quality gateway before bonus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Bonused on acute hospital utilization 1st year, then typical measures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SIP (Patients w/o a discernible PCP)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Extra payment for care intervener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Transition patient to PCP promptly (possible exceptions)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Extra payment to PCP to take on SIP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E648D-08C0-481A-AB7A-16176208F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014" y="2501308"/>
            <a:ext cx="3906213" cy="2667000"/>
          </a:xfrm>
          <a:prstGeom prst="rect">
            <a:avLst/>
          </a:prstGeom>
        </p:spPr>
      </p:pic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808E892B-DF82-45A9-A727-929992795195}"/>
              </a:ext>
            </a:extLst>
          </p:cNvPr>
          <p:cNvSpPr/>
          <p:nvPr/>
        </p:nvSpPr>
        <p:spPr>
          <a:xfrm>
            <a:off x="732549" y="1853608"/>
            <a:ext cx="228600" cy="3962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Risk Intermediaries – Beyond “Value Based”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405" y="1913162"/>
            <a:ext cx="5325435" cy="3901867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Precision in Definition of Risk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Starts &amp; Stops, Geographic, Dx, Procedural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Disconnecting Margin from Care Transactions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Place of Service, Blizzards &amp; Hurricanes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Measuring Things that Didn’t Happen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New Top Line Metrics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Population, Quality, Retention, RAF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Whose Revenue is Your Cost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Managing Risk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Reinsurance, reserves, variable vs. full cost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Balance Sheet vs. Strategy (Career) Protection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B872AD-DCF5-4163-BAFC-2A2493A5B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6013" y="1576549"/>
            <a:ext cx="4634929" cy="1892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22BD62-B2DE-4766-A10A-7C0E63662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26013" y="3780804"/>
            <a:ext cx="4634929" cy="202114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666A25-14C0-4C4B-B74C-05D366D2CE9E}"/>
              </a:ext>
            </a:extLst>
          </p:cNvPr>
          <p:cNvSpPr txBox="1">
            <a:spLocks/>
          </p:cNvSpPr>
          <p:nvPr/>
        </p:nvSpPr>
        <p:spPr>
          <a:xfrm>
            <a:off x="7326013" y="5842264"/>
            <a:ext cx="3227711" cy="23626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i="1" dirty="0">
                <a:hlinkClick r:id="rId5" tooltip="https://commons.wikimedia.org/wiki/File:Plough.JPG"/>
              </a:rPr>
              <a:t>This Photo</a:t>
            </a:r>
            <a:r>
              <a:rPr lang="en-US" sz="800" i="1" dirty="0"/>
              <a:t> by Unknown Author is licensed under </a:t>
            </a:r>
            <a:r>
              <a:rPr lang="en-US" sz="800" i="1" dirty="0">
                <a:hlinkClick r:id="rId6" tooltip="https://creativecommons.org/licenses/by-sa/3.0/"/>
              </a:rPr>
              <a:t>CC BY-SA</a:t>
            </a:r>
            <a:endParaRPr lang="en-US" sz="800" i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AFCA0D3-529A-40DB-A132-F20B035DD90B}"/>
              </a:ext>
            </a:extLst>
          </p:cNvPr>
          <p:cNvSpPr txBox="1">
            <a:spLocks/>
          </p:cNvSpPr>
          <p:nvPr/>
        </p:nvSpPr>
        <p:spPr>
          <a:xfrm>
            <a:off x="7597889" y="3458979"/>
            <a:ext cx="4163949" cy="40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600" dirty="0"/>
              <a:t>They are both farmers…</a:t>
            </a:r>
          </a:p>
        </p:txBody>
      </p:sp>
    </p:spTree>
    <p:extLst>
      <p:ext uri="{BB962C8B-B14F-4D97-AF65-F5344CB8AC3E}">
        <p14:creationId xmlns:p14="http://schemas.microsoft.com/office/powerpoint/2010/main" val="19282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Expectations and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150" y="2015839"/>
            <a:ext cx="7057766" cy="163308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Allopathic &amp; Most Osteopathic Care is Care De Jour (of the day)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Palliative Care is Care De la Vie (of life)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Hospice Care is Care Pro </a:t>
            </a:r>
            <a:r>
              <a:rPr lang="en-US" sz="1800" dirty="0" err="1"/>
              <a:t>Vivis</a:t>
            </a:r>
            <a:r>
              <a:rPr lang="en-US" sz="1800" dirty="0"/>
              <a:t> (for the living)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BFE00B-6C8E-44E4-9833-D7AD5C956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423" y="1632524"/>
            <a:ext cx="3179054" cy="2350967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47CD3F0-D505-4793-BE3D-3F28BFF0D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383291"/>
              </p:ext>
            </p:extLst>
          </p:nvPr>
        </p:nvGraphicFramePr>
        <p:xfrm>
          <a:off x="546755" y="4084242"/>
          <a:ext cx="11089722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96">
                  <a:extLst>
                    <a:ext uri="{9D8B030D-6E8A-4147-A177-3AD203B41FA5}">
                      <a16:colId xmlns:a16="http://schemas.microsoft.com/office/drawing/2014/main" val="323227994"/>
                    </a:ext>
                  </a:extLst>
                </a:gridCol>
                <a:gridCol w="518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Operational Gain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</a:rPr>
                        <a:t>vs.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Strategic Win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374">
                <a:tc>
                  <a:txBody>
                    <a:bodyPr/>
                    <a:lstStyle/>
                    <a:p>
                      <a:pPr marL="233363" indent="-233363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baseline="0" dirty="0">
                          <a:solidFill>
                            <a:srgbClr val="5B6770"/>
                          </a:solidFill>
                        </a:rPr>
                        <a:t>Their Needs</a:t>
                      </a:r>
                    </a:p>
                    <a:p>
                      <a:pPr marL="519112" lvl="1" indent="-2857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>
                          <a:solidFill>
                            <a:srgbClr val="5B6770"/>
                          </a:solidFill>
                        </a:rPr>
                        <a:t>Knowledge Gap of EOL and Palliative</a:t>
                      </a:r>
                    </a:p>
                    <a:p>
                      <a:pPr marL="519112" lvl="1" indent="-2857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>
                          <a:solidFill>
                            <a:srgbClr val="5B6770"/>
                          </a:solidFill>
                        </a:rPr>
                        <a:t>Financial Certainty/Risk Shift</a:t>
                      </a:r>
                    </a:p>
                    <a:p>
                      <a:pPr marL="519112" lvl="1" indent="-2857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>
                          <a:solidFill>
                            <a:srgbClr val="5B6770"/>
                          </a:solidFill>
                        </a:rPr>
                        <a:t>Process flows</a:t>
                      </a:r>
                    </a:p>
                    <a:p>
                      <a:pPr marL="519112" lvl="1" indent="-2857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 err="1">
                          <a:solidFill>
                            <a:srgbClr val="5B6770"/>
                          </a:solidFill>
                        </a:rPr>
                        <a:t>sWoT</a:t>
                      </a:r>
                      <a:endParaRPr lang="en-US" sz="1500" baseline="0" dirty="0">
                        <a:solidFill>
                          <a:srgbClr val="5B677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500" baseline="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rgbClr val="5B6770"/>
                          </a:solidFill>
                        </a:rPr>
                        <a:t>Your Capabilities</a:t>
                      </a:r>
                    </a:p>
                    <a:p>
                      <a:pPr marL="519112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rgbClr val="5B6770"/>
                          </a:solidFill>
                        </a:rPr>
                        <a:t>Knowledge Gap of EOL and Palliative</a:t>
                      </a:r>
                    </a:p>
                    <a:p>
                      <a:pPr marL="519112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rgbClr val="5B6770"/>
                          </a:solidFill>
                        </a:rPr>
                        <a:t>Some Financial Certainty/Risk Shift</a:t>
                      </a:r>
                    </a:p>
                    <a:p>
                      <a:pPr marL="7429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rgbClr val="5B6770"/>
                          </a:solidFill>
                        </a:rPr>
                        <a:t>Variable vs. Full Costs</a:t>
                      </a:r>
                    </a:p>
                    <a:p>
                      <a:pPr marL="519112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rgbClr val="5B6770"/>
                          </a:solidFill>
                        </a:rPr>
                        <a:t>Process flows</a:t>
                      </a:r>
                    </a:p>
                    <a:p>
                      <a:pPr marL="519112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aseline="0" dirty="0" err="1">
                          <a:solidFill>
                            <a:srgbClr val="5B6770"/>
                          </a:solidFill>
                        </a:rPr>
                        <a:t>SwOt</a:t>
                      </a:r>
                      <a:endParaRPr lang="en-US" sz="1500" baseline="0" dirty="0">
                        <a:solidFill>
                          <a:srgbClr val="5B677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0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2" y="2250036"/>
            <a:ext cx="6132211" cy="242220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Remember it is a Strategic Win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Who is Nimbler?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Repurpose Staff to “Do it for them”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Partnership Lock In vs. Patient Choice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Early and Intermediate Indicators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1,2,5,10,20 Champions Report to Leadership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D9040B-D40D-4797-BB01-8492D4A20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8239" y="2092111"/>
            <a:ext cx="5193600" cy="34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2A1D032-1377-40B8-A422-325C23FC4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20529" y="1551871"/>
            <a:ext cx="5559096" cy="4478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First Steps in this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17416"/>
            <a:ext cx="5184742" cy="3914477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First things first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Population Consistency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% of non-decedents making assignment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13 months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25 months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36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ER, Acute and polypharmacy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ESRD, CHF, Oncology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PCP and key medical specialties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Endo, Neuro, </a:t>
            </a:r>
            <a:r>
              <a:rPr lang="en-US" dirty="0" err="1"/>
              <a:t>Pulm</a:t>
            </a:r>
            <a:r>
              <a:rPr lang="en-US" dirty="0"/>
              <a:t>, </a:t>
            </a:r>
            <a:r>
              <a:rPr lang="en-US" dirty="0" err="1"/>
              <a:t>Neph</a:t>
            </a:r>
            <a:endParaRPr lang="en-US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SDOH infrastructure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7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950" y="1590846"/>
            <a:ext cx="10990100" cy="13856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/>
              <a:t>THIS IS NOT CARE CHOICES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Beginning January 2020 organizations can participate in the new CMS Primary Care First payment model. Hospice and Palliative providers are especially well-positioned to support the Seriously Ill Population and to reap the financial benefits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DED7C6-91CC-458E-B203-E59C7F45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65" y="2667018"/>
            <a:ext cx="6333470" cy="3278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881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Eligible Regions and Reimbursement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86C1ED-E470-4E60-AE3D-493C1356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72" y="2057006"/>
            <a:ext cx="5614534" cy="3534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28F3D2-5A28-4C48-B917-1DD4204B1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621" y="1911044"/>
            <a:ext cx="5158932" cy="3834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676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SIP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838132"/>
            <a:ext cx="10807044" cy="31350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Practices participating in the SIP program provide the following services: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An interdisciplinary care team that includes physician/nurse practitioner, care manager, RN, and social worker.  Can also include behavioral health specialist, pharmacist, community services coordinator, and chaplain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Comprehensive, person-centered care management ability, including ability to assess social needs of patients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Relationships with community and medical resources and supports in the community help address social determinants of health, medical, and behavioral health issues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Wellness and healthcare planning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Family and caregiver engagement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24/7 access to a member of the care team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F2CE38-0532-4F90-8EAE-EC4F02189BF1}"/>
              </a:ext>
            </a:extLst>
          </p:cNvPr>
          <p:cNvSpPr txBox="1">
            <a:spLocks/>
          </p:cNvSpPr>
          <p:nvPr/>
        </p:nvSpPr>
        <p:spPr>
          <a:xfrm>
            <a:off x="556183" y="5163133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Hospices are uniquely positioned to succeed in this new program</a:t>
            </a:r>
          </a:p>
        </p:txBody>
      </p:sp>
    </p:spTree>
    <p:extLst>
      <p:ext uri="{BB962C8B-B14F-4D97-AF65-F5344CB8AC3E}">
        <p14:creationId xmlns:p14="http://schemas.microsoft.com/office/powerpoint/2010/main" val="338724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423C02-DF64-497F-973A-60CF7F1A6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1" y="1916855"/>
            <a:ext cx="11804188" cy="3611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933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High Level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356" y="1903445"/>
            <a:ext cx="11850328" cy="39600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Understanding Medicare’s Urgency - the Why and Why NOW!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Recent Economic Model Announcements – CMS Actions Their Strategy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Risk Intermediaries – Beyond “Value Based”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New Expectations and Requirements – New Competition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Economics of evolution – How to THRIVE in the new economy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Hospices Can’t Afford Not to Participate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39600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Earn more than $275 per beneficiary per month for services you are already providing today for free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Secure a pipeline of hospice-eligible or soon-to-be-eligible patients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Strengthen relationships with community providers by becoming a referral source for them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Get a jump on the hospice carve-in by contracting with Medicare Advantage plans participating in the SIP program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01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ABE92E-5F96-41AC-9A1A-F656DB280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5713"/>
            <a:ext cx="6831105" cy="4300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The National Opportunity – about ½ of us included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68EF5-2673-4569-ADC9-54978C579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436" y="1644652"/>
            <a:ext cx="5748564" cy="431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8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The Details are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836" y="2031346"/>
            <a:ext cx="6064164" cy="341256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55M Medicare patients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 material Hospice Reimbursement change since 1985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Progressively shorter length of stays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Incredibly difficult to create change from post acute positioning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“Palliative” is an unknown term by 70% of Americans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51F00-F598-4288-98E1-7963C817C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7" y="1925966"/>
            <a:ext cx="5965338" cy="36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45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BE75AF-2244-4EAC-A1A3-274F3FCB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rmAutofit/>
          </a:bodyPr>
          <a:lstStyle/>
          <a:p>
            <a:r>
              <a:rPr lang="en-US" dirty="0"/>
              <a:t>SIP Opportunity vs. Annual Medicare Deaths (By State)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911760C-1F97-49AA-88EF-72FF1BE1D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304058"/>
              </p:ext>
            </p:extLst>
          </p:nvPr>
        </p:nvGraphicFramePr>
        <p:xfrm>
          <a:off x="657225" y="1545913"/>
          <a:ext cx="10706002" cy="442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F787815-13BB-4259-B740-23768E698C7C}"/>
              </a:ext>
            </a:extLst>
          </p:cNvPr>
          <p:cNvSpPr txBox="1"/>
          <p:nvPr/>
        </p:nvSpPr>
        <p:spPr>
          <a:xfrm>
            <a:off x="657225" y="1585095"/>
            <a:ext cx="1052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B6770"/>
                </a:solidFill>
              </a:rPr>
              <a:t># of Medicare beneficiaries</a:t>
            </a:r>
          </a:p>
        </p:txBody>
      </p:sp>
    </p:spTree>
    <p:extLst>
      <p:ext uri="{BB962C8B-B14F-4D97-AF65-F5344CB8AC3E}">
        <p14:creationId xmlns:p14="http://schemas.microsoft.com/office/powerpoint/2010/main" val="3871873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California Opportunity with SIP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95C858-3B16-4AFA-8590-1C80C22C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246" y="1547625"/>
            <a:ext cx="8395491" cy="2670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BBF73F-7789-4E45-AD01-F4F300FCF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594" y="4587230"/>
            <a:ext cx="7870794" cy="9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13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Acclivity Can Help You 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189" y="1604875"/>
            <a:ext cx="10807044" cy="3452318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We will support you in the application process (which is non-binding), including providing template responses</a:t>
            </a: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We will analyze the raw patient claims files provided by CMS, determining patient acuity and micro-stratifying patients into SIP cohorts</a:t>
            </a: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We will assist with modeling incremental staffing requirements and potential financial returns, based on best-practice SIP care models</a:t>
            </a: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We will conduct an IT gap analysis, including EHR and reporting requirements</a:t>
            </a: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We will identify and support outreach to potential community partners to fill care gaps (if any)</a:t>
            </a: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We offer guidance around discussions with non-Medicare payers who opt into the program</a:t>
            </a: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We provide access to industry thought leaders and best practices surrounding SIP program</a:t>
            </a:r>
          </a:p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Once the program begins, Acclivity provides ongoing support, analytics, workflow, and reporting capabilities to ensure your success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Leading Person-Centered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2AB8D8-C6A9-4993-8DF5-625BD7BA9242}"/>
              </a:ext>
            </a:extLst>
          </p:cNvPr>
          <p:cNvSpPr txBox="1">
            <a:spLocks/>
          </p:cNvSpPr>
          <p:nvPr/>
        </p:nvSpPr>
        <p:spPr>
          <a:xfrm>
            <a:off x="556183" y="5573683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SIP Assessment Engagement Letter</a:t>
            </a:r>
          </a:p>
        </p:txBody>
      </p:sp>
    </p:spTree>
    <p:extLst>
      <p:ext uri="{BB962C8B-B14F-4D97-AF65-F5344CB8AC3E}">
        <p14:creationId xmlns:p14="http://schemas.microsoft.com/office/powerpoint/2010/main" val="3490680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7987-AAA3-4EDC-8B07-95B38FD3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12" y="751271"/>
            <a:ext cx="9559636" cy="2852737"/>
          </a:xfrm>
        </p:spPr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3E51D-CE58-4FFA-8EA0-AA391BA2D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12" y="3604009"/>
            <a:ext cx="9559636" cy="2441574"/>
          </a:xfrm>
        </p:spPr>
        <p:txBody>
          <a:bodyPr/>
          <a:lstStyle/>
          <a:p>
            <a:br>
              <a:rPr lang="en-US" dirty="0"/>
            </a:br>
            <a:r>
              <a:rPr lang="en-US" sz="2400" dirty="0"/>
              <a:t>Act now! Visit </a:t>
            </a:r>
            <a:r>
              <a:rPr lang="en-US" sz="2800" u="sng" dirty="0"/>
              <a:t>nhpco.org/edge</a:t>
            </a:r>
            <a:r>
              <a:rPr lang="en-US" sz="2400" dirty="0"/>
              <a:t> to complete an interest form</a:t>
            </a:r>
            <a:br>
              <a:rPr lang="en-US" sz="2400" dirty="0"/>
            </a:br>
            <a:br>
              <a:rPr lang="en-US" sz="2400" dirty="0"/>
            </a:br>
            <a:br>
              <a:rPr lang="en-US" dirty="0"/>
            </a:br>
            <a:r>
              <a:rPr lang="en-US" dirty="0"/>
              <a:t>Do you have more questions on the content today?</a:t>
            </a:r>
          </a:p>
          <a:p>
            <a:endParaRPr lang="en-US" dirty="0"/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info@acclivityhealth.com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E62FD-AA79-4CDF-92FF-4E32BDF9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78F17-0683-4E97-B0D4-2B40A9BF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1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5AAF-9D60-1140-ABC9-0903C4F9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39" y="1039824"/>
            <a:ext cx="3896532" cy="2819777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4FCA8-DC85-9645-87B1-70385A36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91B9F-64FA-F64A-8D7C-93FAB929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A55D62-E770-0D4E-BAEE-FF2FC59D1DEB}"/>
              </a:ext>
            </a:extLst>
          </p:cNvPr>
          <p:cNvSpPr/>
          <p:nvPr/>
        </p:nvSpPr>
        <p:spPr>
          <a:xfrm>
            <a:off x="4302855" y="1257300"/>
            <a:ext cx="45719" cy="4266807"/>
          </a:xfrm>
          <a:prstGeom prst="rect">
            <a:avLst/>
          </a:prstGeom>
          <a:solidFill>
            <a:srgbClr val="4F5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~82K of Alaska’s population is on Medicare – 1.9%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2,931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$60M savings each year in Alaska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22.5%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3.6%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3,298 – 4,947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6053C3-47E2-4DB6-8ED1-23D3B092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1421269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~591K of Arkansas’ population is on Medicare – 24.8%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26,340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$525M savings each year in Arkansas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50.0%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4.5%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23,652 - 35,479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7CC38D3-51B4-43CF-AB38-5136468C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Arkansas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115538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39600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Learning Objective 1</a:t>
            </a:r>
            <a:r>
              <a:rPr lang="en-US" sz="1800" dirty="0"/>
              <a:t>: describe how Primary Care First and Seriously Ill Populations will effect my hospice in 2020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Learning Objective 2</a:t>
            </a:r>
            <a:r>
              <a:rPr lang="en-US" sz="1800" dirty="0"/>
              <a:t>: understand how SIP program will provide reimbursement for services you cannot bill for today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Learning Objective 3</a:t>
            </a:r>
            <a:r>
              <a:rPr lang="en-US" sz="1800" dirty="0"/>
              <a:t>: evaluate earlier access to hospice-ready or soon-to-be hospice appropriate patients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Learning Objective 4</a:t>
            </a:r>
            <a:r>
              <a:rPr lang="en-US" sz="1800" dirty="0"/>
              <a:t>: increase referrals through stronger relationships with community providers and with Medicare Advantage payers, giving you an advantage over other hospices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Learning Objective 5</a:t>
            </a:r>
            <a:r>
              <a:rPr lang="en-US" sz="1800" dirty="0"/>
              <a:t>: achieve 20-25% gross margins in a program that increases visibility to 12 months of patients, who already qualify for hospice while getting paid to support their adoption of the benefit for the full 6 months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32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California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~5.5M of California’s population is on Medicare – 47.9%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214,972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$4.3B savings each year in California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45.2%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3.9%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218,442 – 327,664</a:t>
            </a:r>
          </a:p>
        </p:txBody>
      </p:sp>
    </p:spTree>
    <p:extLst>
      <p:ext uri="{BB962C8B-B14F-4D97-AF65-F5344CB8AC3E}">
        <p14:creationId xmlns:p14="http://schemas.microsoft.com/office/powerpoint/2010/main" val="4005369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The California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0612" y="2055906"/>
            <a:ext cx="6064164" cy="341256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5.5M Medicare patients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30 years of PCP capitation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Progressive payers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Vast number of hospices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Less than 40% use hospice on average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What will CMS look at in terms of this program being a success?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52B094-A73B-4498-A2AF-2B3451641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72" y="1576045"/>
            <a:ext cx="4873452" cy="44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89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~787K  of Colorado’s population is on Medicare – 42.0%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29,547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$590M savings each year in Colorado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53.2%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3.8%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31,498 – 47,247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BACC48-CAC9-4DD8-B7A5-20438596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194951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~184K of Delaware’s population is on Medicare – 13.4%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7,315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$145M savings each year in Delaware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57.9%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4.0%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7,371 – 11,057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8ACCAC-BF69-4C74-ACDE-3694FFB1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Delaware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1245569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Florida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~4.1M of Florida’s population is on Medicare – 46.4%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164,248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$3.3B savings each year in Florida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57.9%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4.0%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165,777 – 248,665</a:t>
            </a:r>
          </a:p>
        </p:txBody>
      </p:sp>
    </p:spTree>
    <p:extLst>
      <p:ext uri="{BB962C8B-B14F-4D97-AF65-F5344CB8AC3E}">
        <p14:creationId xmlns:p14="http://schemas.microsoft.com/office/powerpoint/2010/main" val="628258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Hawaii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~231K of Hawaii’s population is on Medicare – 53.0%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9,296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$185M savings each year in Hawaii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46.1%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4.0%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9,238 – 13,857</a:t>
            </a:r>
          </a:p>
        </p:txBody>
      </p:sp>
    </p:spTree>
    <p:extLst>
      <p:ext uri="{BB962C8B-B14F-4D97-AF65-F5344CB8AC3E}">
        <p14:creationId xmlns:p14="http://schemas.microsoft.com/office/powerpoint/2010/main" val="3306678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Louisiana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~759K of Louisiana’s population is on Medicare – 37.1%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34,673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$690M savings each year in Louisiana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49.7%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4.4%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31,789 – 47,684</a:t>
            </a:r>
          </a:p>
        </p:txBody>
      </p:sp>
    </p:spTree>
    <p:extLst>
      <p:ext uri="{BB962C8B-B14F-4D97-AF65-F5344CB8AC3E}">
        <p14:creationId xmlns:p14="http://schemas.microsoft.com/office/powerpoint/2010/main" val="2881558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Maine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~306K of Maine’s population is on Medicare – 31.2%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12,270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$245M savings each year in Maine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50.6%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4.0%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12,226 – 18,339</a:t>
            </a:r>
          </a:p>
        </p:txBody>
      </p:sp>
    </p:spTree>
    <p:extLst>
      <p:ext uri="{BB962C8B-B14F-4D97-AF65-F5344CB8AC3E}">
        <p14:creationId xmlns:p14="http://schemas.microsoft.com/office/powerpoint/2010/main" val="3620258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Massachusetts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~1.2M of Massachusetts’ population is on Medicare – 26.5%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48,396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$965M savings each year in Massachusetts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47.1%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4.1%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46,861 – 70,292</a:t>
            </a:r>
          </a:p>
        </p:txBody>
      </p:sp>
    </p:spTree>
    <p:extLst>
      <p:ext uri="{BB962C8B-B14F-4D97-AF65-F5344CB8AC3E}">
        <p14:creationId xmlns:p14="http://schemas.microsoft.com/office/powerpoint/2010/main" val="4285666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Michigan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~1.9M of Michigan’s population is on Medicare – 39.6%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79,310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$1.6B savings each year in Michigan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53.7%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4.1%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76,794 – 115,191</a:t>
            </a:r>
          </a:p>
        </p:txBody>
      </p:sp>
    </p:spTree>
    <p:extLst>
      <p:ext uri="{BB962C8B-B14F-4D97-AF65-F5344CB8AC3E}">
        <p14:creationId xmlns:p14="http://schemas.microsoft.com/office/powerpoint/2010/main" val="27821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Impact of Administrations on Medicare Deficit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567544"/>
            <a:ext cx="10807044" cy="11663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Even including a significantly higher GDP growth rate, current administration projects higher health care spending and higher Medicare deficits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8423AA0-FB5E-407E-9F8B-CBBBB7A4587F}"/>
              </a:ext>
            </a:extLst>
          </p:cNvPr>
          <p:cNvSpPr txBox="1">
            <a:spLocks/>
          </p:cNvSpPr>
          <p:nvPr/>
        </p:nvSpPr>
        <p:spPr>
          <a:xfrm>
            <a:off x="6142647" y="2348873"/>
            <a:ext cx="5220580" cy="291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bg1"/>
                </a:solidFill>
              </a:rPr>
              <a:t>Trump Administration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584DE-700C-4C69-A860-44D0C917FFB2}"/>
              </a:ext>
            </a:extLst>
          </p:cNvPr>
          <p:cNvGrpSpPr/>
          <p:nvPr/>
        </p:nvGrpSpPr>
        <p:grpSpPr>
          <a:xfrm>
            <a:off x="1021678" y="2677297"/>
            <a:ext cx="4343401" cy="3313790"/>
            <a:chOff x="152400" y="2938557"/>
            <a:chExt cx="4343401" cy="3313790"/>
          </a:xfrm>
        </p:grpSpPr>
        <p:pic>
          <p:nvPicPr>
            <p:cNvPr id="14" name="Content Placeholder 3">
              <a:extLst>
                <a:ext uri="{FF2B5EF4-FFF2-40B4-BE49-F238E27FC236}">
                  <a16:creationId xmlns:a16="http://schemas.microsoft.com/office/drawing/2014/main" id="{9B039690-F78C-48D9-8E69-10B7BEBAA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938557"/>
              <a:ext cx="4343401" cy="331379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3F5662-0F71-4802-AE3B-164BD7BCCCC1}"/>
                </a:ext>
              </a:extLst>
            </p:cNvPr>
            <p:cNvSpPr/>
            <p:nvPr/>
          </p:nvSpPr>
          <p:spPr>
            <a:xfrm>
              <a:off x="2057400" y="3865986"/>
              <a:ext cx="708251" cy="660388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6D9C49-A0C3-4830-977B-A39BC8F8AA00}"/>
              </a:ext>
            </a:extLst>
          </p:cNvPr>
          <p:cNvGrpSpPr/>
          <p:nvPr/>
        </p:nvGrpSpPr>
        <p:grpSpPr>
          <a:xfrm>
            <a:off x="6365379" y="2837850"/>
            <a:ext cx="4775117" cy="3026522"/>
            <a:chOff x="4495799" y="3048000"/>
            <a:chExt cx="4775117" cy="302652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236585-FA3C-460E-924C-23362BC00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799" y="3048000"/>
              <a:ext cx="4775117" cy="3026522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B3D1682-EC84-4B55-B1F3-2D685F618C5B}"/>
                </a:ext>
              </a:extLst>
            </p:cNvPr>
            <p:cNvSpPr/>
            <p:nvPr/>
          </p:nvSpPr>
          <p:spPr>
            <a:xfrm>
              <a:off x="6302149" y="3733800"/>
              <a:ext cx="708251" cy="660388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0FDC5E6-FF59-4CCD-B101-250623324768}"/>
              </a:ext>
            </a:extLst>
          </p:cNvPr>
          <p:cNvSpPr txBox="1">
            <a:spLocks/>
          </p:cNvSpPr>
          <p:nvPr/>
        </p:nvSpPr>
        <p:spPr>
          <a:xfrm>
            <a:off x="583088" y="2348873"/>
            <a:ext cx="5220580" cy="291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bg1"/>
                </a:solidFill>
              </a:rPr>
              <a:t>Obama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019701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Montana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~206K of Montana’s population is on Medicare – 22.6%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8,241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$165M savings each year in Montana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43.4%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4.0%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8,220 – 12,330</a:t>
            </a:r>
          </a:p>
        </p:txBody>
      </p:sp>
    </p:spTree>
    <p:extLst>
      <p:ext uri="{BB962C8B-B14F-4D97-AF65-F5344CB8AC3E}">
        <p14:creationId xmlns:p14="http://schemas.microsoft.com/office/powerpoint/2010/main" val="3919269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Nebraska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~311K of Nebraska’s population is on Medicare – 14.6%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13,940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$265M savings each year in Nebraska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50.8%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4.5%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12,454 – 18,681</a:t>
            </a:r>
          </a:p>
        </p:txBody>
      </p:sp>
    </p:spTree>
    <p:extLst>
      <p:ext uri="{BB962C8B-B14F-4D97-AF65-F5344CB8AC3E}">
        <p14:creationId xmlns:p14="http://schemas.microsoft.com/office/powerpoint/2010/main" val="61048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New Hampshire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~258K of New Hampshire’s population is on Medicare – 12.5%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10,435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$205M savings each year in New Hampshire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47.5%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4.0%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10,310 – 15,465</a:t>
            </a:r>
          </a:p>
        </p:txBody>
      </p:sp>
    </p:spTree>
    <p:extLst>
      <p:ext uri="{BB962C8B-B14F-4D97-AF65-F5344CB8AC3E}">
        <p14:creationId xmlns:p14="http://schemas.microsoft.com/office/powerpoint/2010/main" val="791062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New Jersey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~1.4M of New Jersey’s population is on Medicare – 25.8%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61,071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$1.2B savings each year in New Jersey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44.7%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4.3%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56,726 – 85,088</a:t>
            </a:r>
          </a:p>
        </p:txBody>
      </p:sp>
    </p:spTree>
    <p:extLst>
      <p:ext uri="{BB962C8B-B14F-4D97-AF65-F5344CB8AC3E}">
        <p14:creationId xmlns:p14="http://schemas.microsoft.com/office/powerpoint/2010/main" val="1075763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North Dakota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~118K of North Dakota’s population is on Medicare – 20.7%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5,198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$100M savings each year in North Dakota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29.7%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4.4%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4,704 – 7,056</a:t>
            </a:r>
          </a:p>
        </p:txBody>
      </p:sp>
    </p:spTree>
    <p:extLst>
      <p:ext uri="{BB962C8B-B14F-4D97-AF65-F5344CB8AC3E}">
        <p14:creationId xmlns:p14="http://schemas.microsoft.com/office/powerpoint/2010/main" val="3487470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Ohio Market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~2.1M of Ohio’s population is on Medicare – 42.9%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96,799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$1.9B savings each year in Ohio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56.4%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4.5%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85,506 – 128,260</a:t>
            </a:r>
          </a:p>
        </p:txBody>
      </p:sp>
    </p:spTree>
    <p:extLst>
      <p:ext uri="{BB962C8B-B14F-4D97-AF65-F5344CB8AC3E}">
        <p14:creationId xmlns:p14="http://schemas.microsoft.com/office/powerpoint/2010/main" val="203506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~668K of Oklahoma’s population is on Medicare – 20.3%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31,452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$625M savings each year in Oklahoma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49.1%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4.7%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26,707 – 40,060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BE75AF-2244-4EAC-A1A3-274F3FCB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Oklahoma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1319906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~765K of Oregon’s population is on Medicare – 49.2%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29,891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$595M savings each year in Oregon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53.9%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3.9%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30,594 – 45,891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BE75AF-2244-4EAC-A1A3-274F3FCB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Oregon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536198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~192K of Rhode Island’s population is on Medicare – 50.4%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8,593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$170M savings each year in Rhode Island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55.0%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4.5%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7,667 – 11,501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BE75AF-2244-4EAC-A1A3-274F3FCB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Rhode Island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81198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~1.2M of Tennessee’s population is on Medicare – 40.4%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55,373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$1.1B savings each year in Tennessee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43.7%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4.4% in 2017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49,802 – 74,703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BE75AF-2244-4EAC-A1A3-274F3FCB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Tennessee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8276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Current Medicare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576878"/>
            <a:ext cx="10807044" cy="39600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Current projections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Optimistic GDP growth rates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Optimistic Savings rates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“Medicare is growing by more than 10,000 beneficiaries per day.”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Growth in population will slow, aging demand front is still accelerating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Medicare is currently growing at ~$135,000,000 per day (CMS Office of the Actuary)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156,000,000 wage earners (BLS.GOV)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$.88 per day in growth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$321/wage earner/year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Part A bankruptcy – in 6 years x $321/year = $1,921/wage earner or $160/month in tax increases to achieve breakeven on growth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$45-50 billion in Part A overspend per year in 2024-2026 ($320/wage earner)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Know any politician that will run on tax increases (google Walter Mondale)?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Possible budget solution…. Medicare Advantage/Medicare ACO++ for ALL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Leading Person-Centered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58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3445"/>
            <a:ext cx="10807044" cy="2789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~1.3M of Virginia’s population is on Medicare – 22.4% on MA 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54,841 patients died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Average savings opportunity: $20,000 - $45,000 for the last three months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&gt; $1.1B savings each year in Virginia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Percentage of Medicare decedents enrolled in hospice at the time of death – 45.3%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Decedent Rate: 4.1% in 2017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DF4FB2-C4C6-42DF-B896-F7E14AD7148A}"/>
              </a:ext>
            </a:extLst>
          </p:cNvPr>
          <p:cNvSpPr txBox="1">
            <a:spLocks/>
          </p:cNvSpPr>
          <p:nvPr/>
        </p:nvSpPr>
        <p:spPr>
          <a:xfrm>
            <a:off x="556183" y="4901880"/>
            <a:ext cx="10807044" cy="394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B67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1" dirty="0"/>
              <a:t>Estimated SIP Patient Range: 52,880 – 79,320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BE75AF-2244-4EAC-A1A3-274F3FCB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Virginia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292818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Reagan vs. Mondale Electoral Map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Leading Person-Centered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AF3BB089-0067-4DC0-B5C8-E1F0D489F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338" y="1570429"/>
            <a:ext cx="7696200" cy="44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3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Guideposts and Common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904866"/>
            <a:ext cx="5184742" cy="3901867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Politics of Quality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Mission Critical Enabler for Politicians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Patient (Voter) Centered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Few patients can truly advocate for their best interests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Moving Regulation of Process to Regulation of Outcome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Mammography is a case study in policy change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Moving Healthcare back to 15% of GDP from 18%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U.S. will never get to 12%, but what is a better expenditure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4A84DE-C6D2-448D-AC2B-5702A0E36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827" y="2447545"/>
            <a:ext cx="4724400" cy="30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6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Recent CMS Announcements - ACOs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CE9E-D5EB-9F44-A609-18197BDCE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83" y="1576878"/>
            <a:ext cx="10807044" cy="3960031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Medicare Shared Savings Program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Six Levels of Risk – A through E + Enhanced (next slide)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Next Generation 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Complex Benchmark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Discount “off the top” Driven by Sharing Rate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Small RAF Adjustment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Network Discounts Available through Population Based Payment (PBP)</a:t>
            </a:r>
          </a:p>
          <a:p>
            <a:pPr marL="285750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Direct Contracting Entity – Next Generation ++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Announced Improved Benchmark Formula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Par providers MUST agree to capitation 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Part B only model 50/50 risk with limit based on provider revenue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Global A &amp; B 100% to DCE with global loss limit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Geographic (reboot of Health Plan PFFS)</a:t>
            </a:r>
          </a:p>
          <a:p>
            <a:pPr marL="742950" lvl="1" indent="-28575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Many Unknowns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Leading Person-Centered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5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373F-628C-1C4E-9440-BAB71408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475177"/>
            <a:ext cx="10816472" cy="703176"/>
          </a:xfrm>
        </p:spPr>
        <p:txBody>
          <a:bodyPr/>
          <a:lstStyle/>
          <a:p>
            <a:r>
              <a:rPr lang="en-US" dirty="0"/>
              <a:t>Program Comparison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FE992-6229-E544-87CE-5E76575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Leading Person-Centered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A9C4F-1C1B-4F47-B74A-32968DDE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8438-0CD6-5641-89DE-FC224175E6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B3F71-7736-F64F-B1A4-6360C6C92A40}"/>
              </a:ext>
            </a:extLst>
          </p:cNvPr>
          <p:cNvSpPr txBox="1"/>
          <p:nvPr/>
        </p:nvSpPr>
        <p:spPr>
          <a:xfrm>
            <a:off x="2253006" y="1263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ECAC1-7442-4645-9465-45CA483F460E}"/>
              </a:ext>
            </a:extLst>
          </p:cNvPr>
          <p:cNvSpPr txBox="1"/>
          <p:nvPr/>
        </p:nvSpPr>
        <p:spPr>
          <a:xfrm>
            <a:off x="2894029" y="1244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23EC926-1BE2-4065-BD1D-DC677D578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67105"/>
              </p:ext>
            </p:extLst>
          </p:nvPr>
        </p:nvGraphicFramePr>
        <p:xfrm>
          <a:off x="546755" y="2342463"/>
          <a:ext cx="10816470" cy="26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830">
                  <a:extLst>
                    <a:ext uri="{9D8B030D-6E8A-4147-A177-3AD203B41FA5}">
                      <a16:colId xmlns:a16="http://schemas.microsoft.com/office/drawing/2014/main" val="1868010804"/>
                    </a:ext>
                  </a:extLst>
                </a:gridCol>
                <a:gridCol w="1201830">
                  <a:extLst>
                    <a:ext uri="{9D8B030D-6E8A-4147-A177-3AD203B41FA5}">
                      <a16:colId xmlns:a16="http://schemas.microsoft.com/office/drawing/2014/main" val="4282382334"/>
                    </a:ext>
                  </a:extLst>
                </a:gridCol>
                <a:gridCol w="1201830">
                  <a:extLst>
                    <a:ext uri="{9D8B030D-6E8A-4147-A177-3AD203B41FA5}">
                      <a16:colId xmlns:a16="http://schemas.microsoft.com/office/drawing/2014/main" val="262545825"/>
                    </a:ext>
                  </a:extLst>
                </a:gridCol>
                <a:gridCol w="1201830">
                  <a:extLst>
                    <a:ext uri="{9D8B030D-6E8A-4147-A177-3AD203B41FA5}">
                      <a16:colId xmlns:a16="http://schemas.microsoft.com/office/drawing/2014/main" val="2254917176"/>
                    </a:ext>
                  </a:extLst>
                </a:gridCol>
                <a:gridCol w="1201830">
                  <a:extLst>
                    <a:ext uri="{9D8B030D-6E8A-4147-A177-3AD203B41FA5}">
                      <a16:colId xmlns:a16="http://schemas.microsoft.com/office/drawing/2014/main" val="2288116249"/>
                    </a:ext>
                  </a:extLst>
                </a:gridCol>
                <a:gridCol w="1201830">
                  <a:extLst>
                    <a:ext uri="{9D8B030D-6E8A-4147-A177-3AD203B41FA5}">
                      <a16:colId xmlns:a16="http://schemas.microsoft.com/office/drawing/2014/main" val="1324121263"/>
                    </a:ext>
                  </a:extLst>
                </a:gridCol>
                <a:gridCol w="1201830">
                  <a:extLst>
                    <a:ext uri="{9D8B030D-6E8A-4147-A177-3AD203B41FA5}">
                      <a16:colId xmlns:a16="http://schemas.microsoft.com/office/drawing/2014/main" val="1898839279"/>
                    </a:ext>
                  </a:extLst>
                </a:gridCol>
              </a:tblGrid>
              <a:tr h="1323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Level A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Track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Level B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Track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Level C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New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Level D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New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Level 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Track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Enhanced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Track 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DCE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Part B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DCE Global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Next Gen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DCE Geographic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/>
                        <a:t>40% sharing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/>
                        <a:t>40% sharing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/>
                        <a:t>50% sharing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/>
                        <a:t>50% sharing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/>
                        <a:t>50% sharing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/>
                        <a:t>75% sharing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/>
                        <a:t>50% sharing (Part B only)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100% risk after discount to CMS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100% risk after discount to CMS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Upside only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Upside only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1</a:t>
                      </a:r>
                      <a:r>
                        <a:rPr lang="en-US" sz="1000" baseline="30000" dirty="0"/>
                        <a:t>st</a:t>
                      </a:r>
                      <a:r>
                        <a:rPr lang="en-US" sz="1000" dirty="0"/>
                        <a:t> dollar losses at 30%, not to exceed 2% of </a:t>
                      </a:r>
                      <a:r>
                        <a:rPr lang="en-US" sz="1000" b="1" dirty="0"/>
                        <a:t>FFS revenue,</a:t>
                      </a:r>
                      <a:r>
                        <a:rPr lang="en-US" sz="1000" dirty="0"/>
                        <a:t> capped at 1% of BM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1</a:t>
                      </a:r>
                      <a:r>
                        <a:rPr lang="en-US" sz="1000" baseline="30000" dirty="0"/>
                        <a:t>st</a:t>
                      </a:r>
                      <a:r>
                        <a:rPr lang="en-US" sz="1000" dirty="0"/>
                        <a:t> dollar losses at 30%, not to exceed 4% of </a:t>
                      </a:r>
                      <a:r>
                        <a:rPr lang="en-US" sz="1000" b="1" dirty="0"/>
                        <a:t>FFS revenue,</a:t>
                      </a:r>
                      <a:r>
                        <a:rPr lang="en-US" sz="1000" dirty="0"/>
                        <a:t> capped at 2% of BM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1</a:t>
                      </a:r>
                      <a:r>
                        <a:rPr lang="en-US" sz="1000" baseline="30000" dirty="0"/>
                        <a:t>st</a:t>
                      </a:r>
                      <a:r>
                        <a:rPr lang="en-US" sz="1000" dirty="0"/>
                        <a:t> dollar losses at 30%, not to exceed 8% of </a:t>
                      </a:r>
                      <a:r>
                        <a:rPr lang="en-US" sz="1000" b="1" dirty="0"/>
                        <a:t>FFS revenue,</a:t>
                      </a:r>
                      <a:r>
                        <a:rPr lang="en-US" sz="1000" dirty="0"/>
                        <a:t> capped at 4% of BM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1</a:t>
                      </a:r>
                      <a:r>
                        <a:rPr lang="en-US" sz="1000" baseline="30000" dirty="0"/>
                        <a:t>st</a:t>
                      </a:r>
                      <a:r>
                        <a:rPr lang="en-US" sz="1000" dirty="0"/>
                        <a:t> dollar losses 40 - 75%, not to exceed 15% of BM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50% U/D unlimited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PCP Cap @7% BM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PPO providers paid FFS Net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100% unlimited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Cap to DCE for PPO providers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PPO provider paid???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Cap for PCP is expected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100% unlimited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Cap to DCE and all claims processing to DCE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MIPS AIM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MIPS AIM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MIPS AIM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MIPS AIM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Advanced APM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Advanced APM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Advanced APM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Advanced APM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Advanced APM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Advanced APM = 5% increase in Medicare Fee Schedule</a:t>
                      </a: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35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91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9804</TotalTime>
  <Words>3528</Words>
  <Application>Microsoft Office PowerPoint</Application>
  <PresentationFormat>Widescreen</PresentationFormat>
  <Paragraphs>510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Current and Emerging CMS Payment Models</vt:lpstr>
      <vt:lpstr>High Level Agenda</vt:lpstr>
      <vt:lpstr>Learning Objectives</vt:lpstr>
      <vt:lpstr>Impact of Administrations on Medicare Deficit Projections</vt:lpstr>
      <vt:lpstr>Current Medicare Projections</vt:lpstr>
      <vt:lpstr>Reagan vs. Mondale Electoral Map</vt:lpstr>
      <vt:lpstr>Guideposts and Common Elements</vt:lpstr>
      <vt:lpstr>Recent CMS Announcements - ACOs</vt:lpstr>
      <vt:lpstr>Program Comparison</vt:lpstr>
      <vt:lpstr>Diagnosis Based Efforts</vt:lpstr>
      <vt:lpstr>Primary Care First  (PCF) and Significantly Ill Populations (SIP)</vt:lpstr>
      <vt:lpstr>Risk Intermediaries – Beyond “Value Based”</vt:lpstr>
      <vt:lpstr>Expectations and Requirements</vt:lpstr>
      <vt:lpstr>Implementations</vt:lpstr>
      <vt:lpstr>First Steps in this Journey</vt:lpstr>
      <vt:lpstr>Program Overview</vt:lpstr>
      <vt:lpstr>Eligible Regions and Reimbursement</vt:lpstr>
      <vt:lpstr>SIP Eligibility</vt:lpstr>
      <vt:lpstr>Timeline</vt:lpstr>
      <vt:lpstr>Hospices Can’t Afford Not to Participate</vt:lpstr>
      <vt:lpstr>The National Opportunity – about ½ of us included</vt:lpstr>
      <vt:lpstr>The Details are IMPORTANT</vt:lpstr>
      <vt:lpstr>SIP Opportunity vs. Annual Medicare Deaths (By State)</vt:lpstr>
      <vt:lpstr>California Opportunity with SIP</vt:lpstr>
      <vt:lpstr>Acclivity Can Help You Get Started</vt:lpstr>
      <vt:lpstr>QUESTIONS AND ANSWERS</vt:lpstr>
      <vt:lpstr>Appendix</vt:lpstr>
      <vt:lpstr>Alaska Market Opportunity</vt:lpstr>
      <vt:lpstr>Arkansas Market Opportunity</vt:lpstr>
      <vt:lpstr> California Market Opportunity </vt:lpstr>
      <vt:lpstr>The California Opportunity</vt:lpstr>
      <vt:lpstr>Colorado Market Opportunity</vt:lpstr>
      <vt:lpstr>Delaware Market Opportunity</vt:lpstr>
      <vt:lpstr> Florida Market Opportunity </vt:lpstr>
      <vt:lpstr> Hawaii Market Opportunity </vt:lpstr>
      <vt:lpstr> Louisiana Market Opportunity </vt:lpstr>
      <vt:lpstr> Maine Market Opportunity </vt:lpstr>
      <vt:lpstr> Massachusetts Market Opportunity </vt:lpstr>
      <vt:lpstr> Michigan Market Opportunity </vt:lpstr>
      <vt:lpstr> Montana Market Opportunity </vt:lpstr>
      <vt:lpstr> Nebraska Market Opportunity </vt:lpstr>
      <vt:lpstr> New Hampshire Market Opportunity </vt:lpstr>
      <vt:lpstr> New Jersey Market Opportunity </vt:lpstr>
      <vt:lpstr> North Dakota Market Opportunity </vt:lpstr>
      <vt:lpstr> Ohio Market Opportunity </vt:lpstr>
      <vt:lpstr>Oklahoma Market Opportunity</vt:lpstr>
      <vt:lpstr>Oregon Market Opportunity</vt:lpstr>
      <vt:lpstr>Rhode Island Market Opportunity</vt:lpstr>
      <vt:lpstr>Tennessee Market Opportunity</vt:lpstr>
      <vt:lpstr>Virginia Market 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Kendra Buchanan</cp:lastModifiedBy>
  <cp:revision>106</cp:revision>
  <cp:lastPrinted>2018-07-23T16:34:04Z</cp:lastPrinted>
  <dcterms:created xsi:type="dcterms:W3CDTF">2018-07-23T12:12:13Z</dcterms:created>
  <dcterms:modified xsi:type="dcterms:W3CDTF">2019-09-17T19:19:19Z</dcterms:modified>
</cp:coreProperties>
</file>