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notesMasterIdLst>
    <p:notesMasterId r:id="rId22"/>
  </p:notesMasterIdLst>
  <p:sldIdLst>
    <p:sldId id="282" r:id="rId2"/>
    <p:sldId id="256" r:id="rId3"/>
    <p:sldId id="258" r:id="rId4"/>
    <p:sldId id="27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81" r:id="rId14"/>
    <p:sldId id="267" r:id="rId15"/>
    <p:sldId id="268" r:id="rId16"/>
    <p:sldId id="283" r:id="rId17"/>
    <p:sldId id="269" r:id="rId18"/>
    <p:sldId id="274" r:id="rId19"/>
    <p:sldId id="278" r:id="rId20"/>
    <p:sldId id="276" r:id="rId2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F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8B67885-6C75-40DC-BFD6-57F1D9B956A6}" v="1" dt="2021-09-28T19:48:12.0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2058" autoAdjust="0"/>
  </p:normalViewPr>
  <p:slideViewPr>
    <p:cSldViewPr snapToGrid="0" snapToObjects="1"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 Radulovic" userId="ee932b14-4acb-4181-83ae-9e84e836476c" providerId="ADAL" clId="{D8B67885-6C75-40DC-BFD6-57F1D9B956A6}"/>
    <pc:docChg chg="undo redo custSel addSld modSld">
      <pc:chgData name="Jon Radulovic" userId="ee932b14-4acb-4181-83ae-9e84e836476c" providerId="ADAL" clId="{D8B67885-6C75-40DC-BFD6-57F1D9B956A6}" dt="2021-09-28T19:48:56.863" v="405" actId="20577"/>
      <pc:docMkLst>
        <pc:docMk/>
      </pc:docMkLst>
      <pc:sldChg chg="modSp mod">
        <pc:chgData name="Jon Radulovic" userId="ee932b14-4acb-4181-83ae-9e84e836476c" providerId="ADAL" clId="{D8B67885-6C75-40DC-BFD6-57F1D9B956A6}" dt="2021-09-28T19:43:44.202" v="56" actId="1076"/>
        <pc:sldMkLst>
          <pc:docMk/>
          <pc:sldMk cId="0" sldId="259"/>
        </pc:sldMkLst>
        <pc:spChg chg="mod">
          <ac:chgData name="Jon Radulovic" userId="ee932b14-4acb-4181-83ae-9e84e836476c" providerId="ADAL" clId="{D8B67885-6C75-40DC-BFD6-57F1D9B956A6}" dt="2021-09-28T19:43:44.202" v="56" actId="1076"/>
          <ac:spMkLst>
            <pc:docMk/>
            <pc:sldMk cId="0" sldId="259"/>
            <ac:spMk id="3" creationId="{11219A8A-3D42-4901-92F3-D824E8CB58A4}"/>
          </ac:spMkLst>
        </pc:spChg>
      </pc:sldChg>
      <pc:sldChg chg="addSp delSp modSp mod">
        <pc:chgData name="Jon Radulovic" userId="ee932b14-4acb-4181-83ae-9e84e836476c" providerId="ADAL" clId="{D8B67885-6C75-40DC-BFD6-57F1D9B956A6}" dt="2021-09-28T19:44:37.353" v="118" actId="20577"/>
        <pc:sldMkLst>
          <pc:docMk/>
          <pc:sldMk cId="0" sldId="260"/>
        </pc:sldMkLst>
        <pc:spChg chg="add del">
          <ac:chgData name="Jon Radulovic" userId="ee932b14-4acb-4181-83ae-9e84e836476c" providerId="ADAL" clId="{D8B67885-6C75-40DC-BFD6-57F1D9B956A6}" dt="2021-09-06T21:02:44.325" v="10" actId="478"/>
          <ac:spMkLst>
            <pc:docMk/>
            <pc:sldMk cId="0" sldId="260"/>
            <ac:spMk id="2" creationId="{FA8B9134-3F92-49E9-9B81-5852AD0AA174}"/>
          </ac:spMkLst>
        </pc:spChg>
        <pc:spChg chg="mod">
          <ac:chgData name="Jon Radulovic" userId="ee932b14-4acb-4181-83ae-9e84e836476c" providerId="ADAL" clId="{D8B67885-6C75-40DC-BFD6-57F1D9B956A6}" dt="2021-09-28T19:44:37.353" v="118" actId="20577"/>
          <ac:spMkLst>
            <pc:docMk/>
            <pc:sldMk cId="0" sldId="260"/>
            <ac:spMk id="3" creationId="{4DACF826-9EF1-41BD-83C1-CDF383C20356}"/>
          </ac:spMkLst>
        </pc:spChg>
      </pc:sldChg>
      <pc:sldChg chg="modSp mod">
        <pc:chgData name="Jon Radulovic" userId="ee932b14-4acb-4181-83ae-9e84e836476c" providerId="ADAL" clId="{D8B67885-6C75-40DC-BFD6-57F1D9B956A6}" dt="2021-09-28T19:45:01.453" v="120" actId="27636"/>
        <pc:sldMkLst>
          <pc:docMk/>
          <pc:sldMk cId="0" sldId="261"/>
        </pc:sldMkLst>
        <pc:spChg chg="mod">
          <ac:chgData name="Jon Radulovic" userId="ee932b14-4acb-4181-83ae-9e84e836476c" providerId="ADAL" clId="{D8B67885-6C75-40DC-BFD6-57F1D9B956A6}" dt="2021-09-28T19:45:01.453" v="120" actId="27636"/>
          <ac:spMkLst>
            <pc:docMk/>
            <pc:sldMk cId="0" sldId="261"/>
            <ac:spMk id="3" creationId="{DBAE507F-904A-4A04-B035-F6C85439CFAF}"/>
          </ac:spMkLst>
        </pc:spChg>
      </pc:sldChg>
      <pc:sldChg chg="modSp mod">
        <pc:chgData name="Jon Radulovic" userId="ee932b14-4acb-4181-83ae-9e84e836476c" providerId="ADAL" clId="{D8B67885-6C75-40DC-BFD6-57F1D9B956A6}" dt="2021-09-28T19:45:38.650" v="124" actId="20577"/>
        <pc:sldMkLst>
          <pc:docMk/>
          <pc:sldMk cId="0" sldId="266"/>
        </pc:sldMkLst>
        <pc:spChg chg="mod">
          <ac:chgData name="Jon Radulovic" userId="ee932b14-4acb-4181-83ae-9e84e836476c" providerId="ADAL" clId="{D8B67885-6C75-40DC-BFD6-57F1D9B956A6}" dt="2021-09-28T19:45:38.650" v="124" actId="20577"/>
          <ac:spMkLst>
            <pc:docMk/>
            <pc:sldMk cId="0" sldId="266"/>
            <ac:spMk id="3" creationId="{7565C46D-29A5-48B5-9D14-01A56CF1142A}"/>
          </ac:spMkLst>
        </pc:spChg>
      </pc:sldChg>
      <pc:sldChg chg="modSp mod">
        <pc:chgData name="Jon Radulovic" userId="ee932b14-4acb-4181-83ae-9e84e836476c" providerId="ADAL" clId="{D8B67885-6C75-40DC-BFD6-57F1D9B956A6}" dt="2021-09-28T19:47:48.725" v="272" actId="20577"/>
        <pc:sldMkLst>
          <pc:docMk/>
          <pc:sldMk cId="0" sldId="274"/>
        </pc:sldMkLst>
        <pc:spChg chg="mod">
          <ac:chgData name="Jon Radulovic" userId="ee932b14-4acb-4181-83ae-9e84e836476c" providerId="ADAL" clId="{D8B67885-6C75-40DC-BFD6-57F1D9B956A6}" dt="2021-09-28T19:47:48.725" v="272" actId="20577"/>
          <ac:spMkLst>
            <pc:docMk/>
            <pc:sldMk cId="0" sldId="274"/>
            <ac:spMk id="3" creationId="{39E61C0A-2217-4A42-9F8A-B35295BDE50B}"/>
          </ac:spMkLst>
        </pc:spChg>
      </pc:sldChg>
      <pc:sldChg chg="addSp delSp modSp mod modClrScheme chgLayout">
        <pc:chgData name="Jon Radulovic" userId="ee932b14-4acb-4181-83ae-9e84e836476c" providerId="ADAL" clId="{D8B67885-6C75-40DC-BFD6-57F1D9B956A6}" dt="2021-09-06T21:04:00.248" v="53" actId="20577"/>
        <pc:sldMkLst>
          <pc:docMk/>
          <pc:sldMk cId="1327345323" sldId="282"/>
        </pc:sldMkLst>
        <pc:spChg chg="mod ord">
          <ac:chgData name="Jon Radulovic" userId="ee932b14-4acb-4181-83ae-9e84e836476c" providerId="ADAL" clId="{D8B67885-6C75-40DC-BFD6-57F1D9B956A6}" dt="2021-09-06T21:03:44.646" v="44" actId="20577"/>
          <ac:spMkLst>
            <pc:docMk/>
            <pc:sldMk cId="1327345323" sldId="282"/>
            <ac:spMk id="2" creationId="{D0C8582F-0978-4582-BBAF-47C1DB36367A}"/>
          </ac:spMkLst>
        </pc:spChg>
        <pc:spChg chg="mod ord">
          <ac:chgData name="Jon Radulovic" userId="ee932b14-4acb-4181-83ae-9e84e836476c" providerId="ADAL" clId="{D8B67885-6C75-40DC-BFD6-57F1D9B956A6}" dt="2021-09-06T21:04:00.248" v="53" actId="20577"/>
          <ac:spMkLst>
            <pc:docMk/>
            <pc:sldMk cId="1327345323" sldId="282"/>
            <ac:spMk id="3" creationId="{03681F92-9A7E-4E50-99DD-437145FDC761}"/>
          </ac:spMkLst>
        </pc:spChg>
        <pc:spChg chg="add del mod ord">
          <ac:chgData name="Jon Radulovic" userId="ee932b14-4acb-4181-83ae-9e84e836476c" providerId="ADAL" clId="{D8B67885-6C75-40DC-BFD6-57F1D9B956A6}" dt="2021-09-06T21:02:41.499" v="8" actId="700"/>
          <ac:spMkLst>
            <pc:docMk/>
            <pc:sldMk cId="1327345323" sldId="282"/>
            <ac:spMk id="4" creationId="{07839E4E-C26D-4073-9963-D6B9A30F0E76}"/>
          </ac:spMkLst>
        </pc:spChg>
        <pc:spChg chg="add del mod ord">
          <ac:chgData name="Jon Radulovic" userId="ee932b14-4acb-4181-83ae-9e84e836476c" providerId="ADAL" clId="{D8B67885-6C75-40DC-BFD6-57F1D9B956A6}" dt="2021-09-06T21:02:41.023" v="7" actId="700"/>
          <ac:spMkLst>
            <pc:docMk/>
            <pc:sldMk cId="1327345323" sldId="282"/>
            <ac:spMk id="5" creationId="{57C17758-AF6F-4CB6-9D27-5AEA08EF471B}"/>
          </ac:spMkLst>
        </pc:spChg>
        <pc:spChg chg="add del mod ord">
          <ac:chgData name="Jon Radulovic" userId="ee932b14-4acb-4181-83ae-9e84e836476c" providerId="ADAL" clId="{D8B67885-6C75-40DC-BFD6-57F1D9B956A6}" dt="2021-09-06T21:03:22.939" v="18" actId="700"/>
          <ac:spMkLst>
            <pc:docMk/>
            <pc:sldMk cId="1327345323" sldId="282"/>
            <ac:spMk id="6" creationId="{ACB54B37-281E-427A-A4C7-9A702261CF47}"/>
          </ac:spMkLst>
        </pc:spChg>
        <pc:spChg chg="add del mod ord">
          <ac:chgData name="Jon Radulovic" userId="ee932b14-4acb-4181-83ae-9e84e836476c" providerId="ADAL" clId="{D8B67885-6C75-40DC-BFD6-57F1D9B956A6}" dt="2021-09-06T21:03:28.093" v="21" actId="478"/>
          <ac:spMkLst>
            <pc:docMk/>
            <pc:sldMk cId="1327345323" sldId="282"/>
            <ac:spMk id="7" creationId="{900C6DB4-022B-4A00-A646-3CEE3ACA28BF}"/>
          </ac:spMkLst>
        </pc:spChg>
      </pc:sldChg>
      <pc:sldChg chg="modSp add mod">
        <pc:chgData name="Jon Radulovic" userId="ee932b14-4acb-4181-83ae-9e84e836476c" providerId="ADAL" clId="{D8B67885-6C75-40DC-BFD6-57F1D9B956A6}" dt="2021-09-28T19:48:56.863" v="405" actId="20577"/>
        <pc:sldMkLst>
          <pc:docMk/>
          <pc:sldMk cId="1206898919" sldId="283"/>
        </pc:sldMkLst>
        <pc:spChg chg="mod">
          <ac:chgData name="Jon Radulovic" userId="ee932b14-4acb-4181-83ae-9e84e836476c" providerId="ADAL" clId="{D8B67885-6C75-40DC-BFD6-57F1D9B956A6}" dt="2021-09-28T19:48:54.132" v="403" actId="20577"/>
          <ac:spMkLst>
            <pc:docMk/>
            <pc:sldMk cId="1206898919" sldId="283"/>
            <ac:spMk id="3" creationId="{1A3F420C-1169-463B-9623-7D2C83869C16}"/>
          </ac:spMkLst>
        </pc:spChg>
        <pc:spChg chg="mod">
          <ac:chgData name="Jon Radulovic" userId="ee932b14-4acb-4181-83ae-9e84e836476c" providerId="ADAL" clId="{D8B67885-6C75-40DC-BFD6-57F1D9B956A6}" dt="2021-09-28T19:48:56.863" v="405" actId="20577"/>
          <ac:spMkLst>
            <pc:docMk/>
            <pc:sldMk cId="1206898919" sldId="283"/>
            <ac:spMk id="27650" creationId="{DF12D470-3DDD-44B9-807F-B8DDCFE8C63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F2A3FD5-5B9A-4B09-B960-089058FE4B4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5A57D3-76F0-4C35-B700-AF3B4BE8297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6DDC221-72C6-47F3-806B-6A5EEB8E6218}" type="datetimeFigureOut">
              <a:rPr lang="en-US"/>
              <a:pPr>
                <a:defRPr/>
              </a:pPr>
              <a:t>9/28/2021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32EC9EB-22F4-444C-BE5F-AB900D0A620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D85E56-E358-4550-BCA9-1C0474FC7F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4A08EB-51C8-4663-B3DE-85ECA8A9D70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AE046B-E084-4598-A40C-AD3B00FECB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516F1EA-E70F-489F-8D01-2F8039223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90157B2-8995-4D2A-8D69-DFA8FCC09A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8E1D4DE6-B760-4FAF-A2EA-5D90BB896A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Research from the National Hospice and Palliative Care Organization and National Hospice Foundation.</a:t>
            </a: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CB2938C-BA88-4B8F-82C0-61A680233B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AEEB700-F416-4BFE-9981-994400B2D039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>
            <a:extLst>
              <a:ext uri="{FF2B5EF4-FFF2-40B4-BE49-F238E27FC236}">
                <a16:creationId xmlns:a16="http://schemas.microsoft.com/office/drawing/2014/main" id="{CD3838FE-8269-4E73-8F8B-B1143FA5F3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5FA74D-3BA7-4177-97F8-8895FE4984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When a patient’s disease process is no longer curable or reversible, aggressive curative treatment begins to be less appropriate and may be considered harmful.</a:t>
            </a:r>
            <a:endParaRPr lang="en-US" altLang="en-US" sz="1050" i="1" dirty="0"/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700" i="1" dirty="0"/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Hospice philosophy emphasizes palliative care, which can be as aggressive as curative care, with a 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focus on comfort, quality of life, and patient-/family-directed care that promotes the patient’s right to 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self-determination and decision-making.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700" dirty="0"/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u="sng" dirty="0"/>
              <a:t>Curative care</a:t>
            </a:r>
            <a:r>
              <a:rPr lang="en-US" altLang="en-US" sz="1050" dirty="0"/>
              <a:t>: Focuses on </a:t>
            </a:r>
            <a:r>
              <a:rPr lang="en-US" altLang="en-US" sz="1050" i="1" dirty="0"/>
              <a:t>quantity</a:t>
            </a:r>
            <a:r>
              <a:rPr lang="en-US" altLang="en-US" sz="1050" dirty="0"/>
              <a:t> of life and prolonging of life. </a:t>
            </a:r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Curative care can actually cause more suffering when cure is no longer possible and treatments and procedures needlessly extend the period of suffering.  </a:t>
            </a:r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Quality of life is often elusive if a patient is subjected to treatments and interventions that he/she did not choose, such as respirators, intravenous infusion and tube feedings.  </a:t>
            </a:r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Within the hospice philosophy, patients are encouraged to complete advance directives. patients’ choices regarding resuscitation measures and curative treatments are respected and honored by hospice. </a:t>
            </a:r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700" dirty="0"/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u="sng" dirty="0"/>
              <a:t>Palliative care</a:t>
            </a:r>
            <a:r>
              <a:rPr lang="en-US" altLang="en-US" sz="1050" dirty="0"/>
              <a:t>: Focuses on </a:t>
            </a:r>
            <a:r>
              <a:rPr lang="en-US" altLang="en-US" sz="1050" i="1" dirty="0"/>
              <a:t>quality</a:t>
            </a:r>
            <a:r>
              <a:rPr lang="en-US" altLang="en-US" sz="1050" dirty="0"/>
              <a:t> of life and death, and views death as a natural part of life. </a:t>
            </a:r>
          </a:p>
          <a:p>
            <a:pPr marL="117475" indent="-117475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Palliative care is a lessening and relief of physical, psychosocial and spiritual suffering so that the patient can accomplish his/her goals and life-closure tasks.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Closure tasks may include saying goodbye, letting go, finding meaning and value in life and death, and mending relationships.  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Control and management of physical, emotional, psychosocial and spiritual pain and suffering and other end-of-life issues are paramount. 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Determining specific things that bring quality of life to each patient 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endParaRPr lang="en-US" altLang="en-US" sz="1050" dirty="0"/>
          </a:p>
          <a:p>
            <a:pPr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u="sng" dirty="0"/>
              <a:t>Hospice care</a:t>
            </a:r>
            <a:r>
              <a:rPr lang="en-US" altLang="en-US" sz="1050" dirty="0"/>
              <a:t>: The most intensive comfort care available that focuses on quality of life; generally intended for the final months of life when a patient with a terminal illness decides to forgo other treatments for that disease.</a:t>
            </a:r>
          </a:p>
          <a:p>
            <a:pPr marL="117475" indent="-117475" algn="just" eaLnBrk="1" fontAlgn="auto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FontTx/>
              <a:buChar char="•"/>
              <a:defRPr/>
            </a:pPr>
            <a:r>
              <a:rPr lang="en-US" altLang="en-US" sz="1050" dirty="0"/>
              <a:t>Questions?</a:t>
            </a: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C6FF3612-E931-46E1-903D-841729335C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7764022-3563-4D88-862D-05EAA13F25D5}" type="slidenum">
              <a:rPr lang="en-US" altLang="en-US"/>
              <a:pPr>
                <a:spcBef>
                  <a:spcPct val="0"/>
                </a:spcBef>
              </a:pPr>
              <a:t>15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D83D3D5-1C3B-45B0-83CA-E62A2A7C6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04F6C-0324-4900-9778-D6E1C7832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FD71ECF-A404-4EEB-846F-94A685D4B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3FFF23-E135-417A-A8DF-445B35E11223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9453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4D83D3D5-1C3B-45B0-83CA-E62A2A7C6E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C904F6C-0324-4900-9778-D6E1C78326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5FD71ECF-A404-4EEB-846F-94A685D4BF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3FFF23-E135-417A-A8DF-445B35E11223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>
            <a:extLst>
              <a:ext uri="{FF2B5EF4-FFF2-40B4-BE49-F238E27FC236}">
                <a16:creationId xmlns:a16="http://schemas.microsoft.com/office/drawing/2014/main" id="{E45851BE-8771-4F1A-A9A5-D14DE2B69BC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AAA3965-F19D-4171-BFBF-12283060CD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496B0A85-0EFF-4892-AE3D-41CD9B6AE7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2339366-8F32-4EEA-BB7F-51EAA7DEFC86}" type="slidenum">
              <a:rPr lang="en-US" altLang="en-US"/>
              <a:pPr>
                <a:spcBef>
                  <a:spcPct val="0"/>
                </a:spcBef>
              </a:pPr>
              <a:t>18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C6E1701-4F8F-471B-8311-8703C6B256B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D1A899B6-B75E-4EE5-AD6C-AED1367B66C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As defined by Medicare Hospice Benefit.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DCA33706-910C-49B2-8EEE-5C723FC767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2E261D-6B71-4FB4-B9C4-53A0E71DC68A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B84CB636-0083-4DC6-90AA-667410A6F0E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B2209809-A704-4427-BC04-93DC091F92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Not all programs offer these – based on needs in community, mission, resources, skills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37355F1B-420A-42D6-A4E1-D112F6C8CB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43286C7-DFE8-426F-8874-82CFE1785510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551D500-2611-441F-A820-9E9FB6620BB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1487F9E7-D6A8-4477-9F93-3B496199E7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Palliative care programs may not include all these disciplines as palliative care is not regulated by Medicare Hospice Benefit Conditions of Participation.</a:t>
            </a:r>
          </a:p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CC167DF3-4572-477D-A537-C4835F649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393519-A046-4ADC-B76E-ACBEE2E575B5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D3377536-9E23-40B7-A07B-47A964B1D8A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B6BBC5-ADB7-404C-A10F-B5FD10D8F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These are primary services offered by hospice.  Not all patients/families avail themselves of these services.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Develops the plan of care with the family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Manages pain and symptoms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Attends to the emotional, psychosocial and spiritual aspects of dying and caregiving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Teaches the family how to provide care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Advocates for care needs of patient and family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dirty="0"/>
              <a:t>Provides bereavement care and counseling to surviving family and friends.</a:t>
            </a:r>
            <a:endParaRPr lang="en-US" altLang="en-US" sz="1050" dirty="0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FB27555-1DA9-479A-888D-ED5D2B6849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923C605-2214-4037-8C7F-5C7C8A2A0BB4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18C35DC1-4CBB-4185-ACF9-D7000D6A8D4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306CE0-6B3F-45F0-80F1-AA29FE5A1A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Hospice care may be delivered across all care settings.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385A6F73-341A-4197-811A-6A2719FEEA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A2924EB-F7A3-4B6E-AED2-3921C8A025F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A4B40181-2DBA-4C91-8657-5ADD2E0E9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AF84E6-F8CE-4702-8ADB-94C1F107BF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08A5BE7E-9EF2-4F31-9AB6-C586C422F1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2EDF104-6EFD-495E-9297-2183C00EB07A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932B36CB-D54F-4EE0-84A3-A1ED457FBE1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1F3BDF-4773-47A8-9161-82E7001B95D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F2987214-26B7-44AD-A295-9EE6425A4A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96FDBB-9E49-4811-BD02-E4FE27A33D16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B4286C6D-2F2E-4514-8C2E-3075597E6FC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8FFCAC9-A7E6-482B-B820-44EC099F4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Some think of palliative care as hospice that isn’t defined by the 6 month hospice benefit.  It’s important to understand the subtle differences between palliative care and hospice.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Most hospices were “designed” based on the HMB model.  That model limits admission to hospice to those with 6 </a:t>
            </a:r>
            <a:r>
              <a:rPr lang="en-US" altLang="en-US" sz="1050" dirty="0" err="1"/>
              <a:t>mo</a:t>
            </a:r>
            <a:r>
              <a:rPr lang="en-US" altLang="en-US" sz="1050" dirty="0"/>
              <a:t> prognosis and the discontinuation of “curative” treatments.  Palliative care doesn’t have those limitations.  Palliative care programs don’t have to provide the same range of core services – IDT, bereavement, spiritual, social work, patient/family, etc.  We’ll talk more about this as we explore the hospice model. 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050" dirty="0"/>
              <a:t>All hospice is palliative, all palliative isn’t hospice and doesn’t have to provide same range of services.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1050" dirty="0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F0B2D24-3D74-47DB-8E73-0E5AA9F4E3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FF1B2F7-1A37-46FE-9461-E8208479F0F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2F4DC-143F-E040-8C46-9F04376A80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42" y="1843741"/>
            <a:ext cx="3610146" cy="2387600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rgbClr val="4F5F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1FE8021-B417-0544-B065-5D79044CA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0942" y="4306095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1500" b="1">
                <a:solidFill>
                  <a:srgbClr val="5B677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F5BAD18-3DA9-3542-B04D-CCBCA12418F1}"/>
              </a:ext>
            </a:extLst>
          </p:cNvPr>
          <p:cNvSpPr/>
          <p:nvPr userDrawn="1"/>
        </p:nvSpPr>
        <p:spPr>
          <a:xfrm>
            <a:off x="0" y="6075082"/>
            <a:ext cx="9144000" cy="782918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270ECF6-9859-0E4E-BDFC-8EA13D7124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94165" y="6334794"/>
            <a:ext cx="1021186" cy="324055"/>
          </a:xfrm>
          <a:prstGeom prst="rect">
            <a:avLst/>
          </a:prstGeom>
        </p:spPr>
      </p:pic>
      <p:pic>
        <p:nvPicPr>
          <p:cNvPr id="5" name="Picture 4" descr="A group of people smiling&#10;&#10;Description automatically generated with medium confidence">
            <a:extLst>
              <a:ext uri="{FF2B5EF4-FFF2-40B4-BE49-F238E27FC236}">
                <a16:creationId xmlns:a16="http://schemas.microsoft.com/office/drawing/2014/main" id="{4EE1823F-1716-48C9-A03A-4C4C50010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10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59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85837834-E54F-4A9B-A980-225EFA3E35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174" y="0"/>
            <a:ext cx="9117825" cy="60785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50" y="3146033"/>
            <a:ext cx="5728259" cy="2161259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0864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50" y="3146033"/>
            <a:ext cx="5728259" cy="2161259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3" descr="A picture containing person, sitting&#10;&#10;Description automatically generated">
            <a:extLst>
              <a:ext uri="{FF2B5EF4-FFF2-40B4-BE49-F238E27FC236}">
                <a16:creationId xmlns:a16="http://schemas.microsoft.com/office/drawing/2014/main" id="{87463E53-5851-40CD-B75B-8E4CB087E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13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1419-E593-6949-8D89-317BFF506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04" y="691034"/>
            <a:ext cx="2922399" cy="2819777"/>
          </a:xfrm>
        </p:spPr>
        <p:txBody>
          <a:bodyPr/>
          <a:lstStyle>
            <a:lvl1pPr>
              <a:defRPr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B56E3-41C1-3143-B3BD-F679DF53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36" y="1193370"/>
            <a:ext cx="5068915" cy="4703736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0DE5C87-020A-4643-9BFA-76E693EE630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1304" y="3587860"/>
            <a:ext cx="2922400" cy="18985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350" b="1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55001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1"/>
            <a:ext cx="9144000" cy="6300061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108559" y="0"/>
            <a:ext cx="703544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84" y="1709739"/>
            <a:ext cx="7169727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84" y="4589464"/>
            <a:ext cx="7169727" cy="15001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82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B6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108559" y="0"/>
            <a:ext cx="703544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84" y="1709739"/>
            <a:ext cx="7169727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84" y="4589464"/>
            <a:ext cx="7169727" cy="15001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222EF49-F720-5A4E-85A8-29EF43C715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4165" y="6334794"/>
            <a:ext cx="1021186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4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FC95E4-C2F7-A54E-849C-446A0DDA0713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0B4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32FAF7E-0937-E149-B692-84FDC252A5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8000"/>
          </a:blip>
          <a:srcRect t="27966" r="6575" b="3733"/>
          <a:stretch/>
        </p:blipFill>
        <p:spPr>
          <a:xfrm>
            <a:off x="2108559" y="0"/>
            <a:ext cx="703544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395250-CE74-254C-9D61-28015678C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84" y="1709739"/>
            <a:ext cx="7169727" cy="2852737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276B5-05BD-1943-A49C-18FF79E93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84" y="4589464"/>
            <a:ext cx="7169727" cy="1500187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69B0491-8525-644A-B508-1E86AF42576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94165" y="6334794"/>
            <a:ext cx="1021186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29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71912-16BC-FB4D-9276-1A6BFECA0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66" y="475177"/>
            <a:ext cx="8112354" cy="70317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726857-BC12-7442-946D-66B2FB55BE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7137" y="2196450"/>
            <a:ext cx="3888557" cy="366702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0E6391-8BB5-DD40-AFCE-BB5E4253E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96426" y="2196450"/>
            <a:ext cx="4118924" cy="366702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FontTx/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685800" indent="0">
              <a:buFontTx/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8700" indent="0">
              <a:buFontTx/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371600" indent="0">
              <a:buFontTx/>
              <a:buNone/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E4B179-C6AC-5043-A408-BC618454A37B}"/>
              </a:ext>
            </a:extLst>
          </p:cNvPr>
          <p:cNvCxnSpPr/>
          <p:nvPr userDrawn="1"/>
        </p:nvCxnSpPr>
        <p:spPr>
          <a:xfrm>
            <a:off x="485775" y="1517933"/>
            <a:ext cx="8029575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6671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14990C-8F10-5544-AF46-914302DE2F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089" y="1681163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500" b="1">
                <a:solidFill>
                  <a:srgbClr val="4F5FA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9DFA2B-08B0-634D-AF4C-96A4ADADF0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3089" y="2505075"/>
            <a:ext cx="3868340" cy="3684588"/>
          </a:xfrm>
        </p:spPr>
        <p:txBody>
          <a:bodyPr>
            <a:normAutofit/>
          </a:bodyPr>
          <a:lstStyle>
            <a:lvl1pPr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rgbClr val="5B677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28449AB-4BE4-6F42-9E12-946B8FDE1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066" y="475177"/>
            <a:ext cx="8112354" cy="703176"/>
          </a:xfrm>
        </p:spPr>
        <p:txBody>
          <a:bodyPr>
            <a:normAutofit/>
          </a:bodyPr>
          <a:lstStyle>
            <a:lvl1pPr>
              <a:defRPr sz="2400">
                <a:solidFill>
                  <a:srgbClr val="8193C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C439AA9-3DE5-CF4F-8743-0F06BB531B98}"/>
              </a:ext>
            </a:extLst>
          </p:cNvPr>
          <p:cNvCxnSpPr/>
          <p:nvPr userDrawn="1"/>
        </p:nvCxnSpPr>
        <p:spPr>
          <a:xfrm>
            <a:off x="485775" y="1517933"/>
            <a:ext cx="8029575" cy="0"/>
          </a:xfrm>
          <a:prstGeom prst="line">
            <a:avLst/>
          </a:prstGeom>
          <a:ln>
            <a:solidFill>
              <a:srgbClr val="8193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490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and person sitting on a couch&#10;&#10;Description automatically generated with low confidence">
            <a:extLst>
              <a:ext uri="{FF2B5EF4-FFF2-40B4-BE49-F238E27FC236}">
                <a16:creationId xmlns:a16="http://schemas.microsoft.com/office/drawing/2014/main" id="{749F5F03-BF91-493B-AD6A-1D39F5B0CB7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10329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50" y="3146033"/>
            <a:ext cx="5728259" cy="2161259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EF7A55DA-B2FF-0645-98CA-0515F6B0D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803" y="6356351"/>
            <a:ext cx="2057400" cy="365125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Leading Person-Centered Care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DED9834-701E-9040-831B-A37814729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1304" y="6356351"/>
            <a:ext cx="340251" cy="365125"/>
          </a:xfrm>
          <a:prstGeom prst="rect">
            <a:avLst/>
          </a:prstGeom>
        </p:spPr>
        <p:txBody>
          <a:bodyPr/>
          <a:lstStyle>
            <a:lvl1pPr algn="l">
              <a:defRPr sz="75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4488438-0CD6-5641-89DE-FC224175E6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0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person&#10;&#10;Description automatically generated">
            <a:extLst>
              <a:ext uri="{FF2B5EF4-FFF2-40B4-BE49-F238E27FC236}">
                <a16:creationId xmlns:a16="http://schemas.microsoft.com/office/drawing/2014/main" id="{18575254-CBF4-409E-9812-B0493C5332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09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EFEBB93-1F65-AA43-9CBD-676B014B6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50" y="3146033"/>
            <a:ext cx="5728259" cy="2161259"/>
          </a:xfrm>
        </p:spPr>
        <p:txBody>
          <a:bodyPr>
            <a:normAutofit/>
          </a:bodyPr>
          <a:lstStyle>
            <a:lvl1pPr>
              <a:defRPr sz="4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467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40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D7C123-5C2C-5E48-A97D-722C2FECA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03A29-F2D7-CF44-9E1A-5D65DCA82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39F9681-136C-7E4D-8AAD-24F2BB807D9F}"/>
              </a:ext>
            </a:extLst>
          </p:cNvPr>
          <p:cNvSpPr/>
          <p:nvPr/>
        </p:nvSpPr>
        <p:spPr>
          <a:xfrm>
            <a:off x="0" y="6075082"/>
            <a:ext cx="9144000" cy="782918"/>
          </a:xfrm>
          <a:prstGeom prst="rect">
            <a:avLst/>
          </a:prstGeom>
          <a:solidFill>
            <a:srgbClr val="8193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7297715-1896-AC47-B0FE-AC1AA8C475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94165" y="6334794"/>
            <a:ext cx="1021186" cy="32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7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8" r:id="rId4"/>
    <p:sldLayoutId id="2147483681" r:id="rId5"/>
    <p:sldLayoutId id="2147483683" r:id="rId6"/>
    <p:sldLayoutId id="2147483684" r:id="rId7"/>
    <p:sldLayoutId id="2147483685" r:id="rId8"/>
    <p:sldLayoutId id="2147483686" r:id="rId9"/>
    <p:sldLayoutId id="2147483688" r:id="rId10"/>
    <p:sldLayoutId id="2147483689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nginfo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8582F-0978-4582-BBAF-47C1DB363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304" y="691035"/>
            <a:ext cx="7592525" cy="2269880"/>
          </a:xfrm>
        </p:spPr>
        <p:txBody>
          <a:bodyPr>
            <a:normAutofit/>
          </a:bodyPr>
          <a:lstStyle/>
          <a:p>
            <a:r>
              <a:rPr lang="en-US" altLang="en-US" sz="3600" dirty="0">
                <a:solidFill>
                  <a:schemeClr val="tx1"/>
                </a:solidFill>
                <a:ea typeface="ヒラギノ角ゴ Pro W3" pitchFamily="1" charset="-128"/>
              </a:rPr>
              <a:t>PowerPoint Template</a:t>
            </a:r>
            <a:br>
              <a:rPr lang="en-US" altLang="en-US" sz="3600" dirty="0">
                <a:solidFill>
                  <a:schemeClr val="tx1"/>
                </a:solidFill>
                <a:ea typeface="ヒラギノ角ゴ Pro W3" pitchFamily="1" charset="-128"/>
              </a:rPr>
            </a:br>
            <a:br>
              <a:rPr lang="en-US" altLang="en-US" sz="3600" dirty="0">
                <a:solidFill>
                  <a:schemeClr val="tx1"/>
                </a:solidFill>
                <a:ea typeface="ヒラギノ角ゴ Pro W3" pitchFamily="1" charset="-128"/>
              </a:rPr>
            </a:br>
            <a:r>
              <a:rPr lang="en-US" altLang="en-US" sz="3600" dirty="0">
                <a:solidFill>
                  <a:schemeClr val="tx1"/>
                </a:solidFill>
                <a:ea typeface="ヒラギノ角ゴ Pro W3" pitchFamily="1" charset="-128"/>
              </a:rPr>
              <a:t>Understanding Hospice and Palliative Care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81F92-9A7E-4E50-99DD-437145FDC761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361303" y="3587860"/>
            <a:ext cx="8521439" cy="2145283"/>
          </a:xfrm>
        </p:spPr>
        <p:txBody>
          <a:bodyPr>
            <a:normAutofit fontScale="62500" lnSpcReduction="20000"/>
          </a:bodyPr>
          <a:lstStyle/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This presentation is intended as a template.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Modify and/or delete slides as appropriate for your organization and community.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Delete this slide before use.</a:t>
            </a: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To view speaker notes and edit presentation, click 'Edit', then 'Edit </a:t>
            </a:r>
            <a:r>
              <a:rPr lang="en-US" sz="2900">
                <a:solidFill>
                  <a:schemeClr val="tx1"/>
                </a:solidFill>
                <a:ea typeface="+mn-ea"/>
                <a:cs typeface="+mn-cs"/>
              </a:rPr>
              <a:t>slides.’</a:t>
            </a:r>
            <a:endParaRPr lang="en-US" sz="2900" dirty="0">
              <a:solidFill>
                <a:schemeClr val="tx1"/>
              </a:solidFill>
              <a:ea typeface="+mn-ea"/>
              <a:cs typeface="+mn-cs"/>
            </a:endParaRPr>
          </a:p>
          <a:p>
            <a:pPr marL="457200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900" dirty="0">
              <a:solidFill>
                <a:schemeClr val="tx1"/>
              </a:solidFill>
              <a:ea typeface="+mn-ea"/>
              <a:cs typeface="+mn-cs"/>
            </a:endParaRPr>
          </a:p>
          <a:p>
            <a:pPr>
              <a:defRPr/>
            </a:pPr>
            <a:r>
              <a:rPr lang="en-US" sz="2900" dirty="0">
                <a:solidFill>
                  <a:schemeClr val="tx1"/>
                </a:solidFill>
                <a:ea typeface="+mn-ea"/>
                <a:cs typeface="+mn-cs"/>
              </a:rPr>
              <a:t>Add your organization’s name &amp; contact info – and your logo if you like.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345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230295D0-ACAB-49C8-AFD5-E8E5465B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Where is Hospice Provided?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0636A-1D7B-4857-92CB-D213B0A70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Home – the patient’s or loved one’s home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Nursing Facility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Assisted Living Facility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Hospital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Hospice residence or unit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Correctional setting, homeless shelter – wherever the person is located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80B9A17B-E46E-4465-A0B6-C047B1EF2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Who Pays?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F5E210-BF68-4662-908E-8CCFD28422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Medicare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Medicaid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Insurance and HMOs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Private pay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Sometimes a combination of these…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FE968914-7590-42D5-902E-9EA807E29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Admission Criteria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65C46D-29A5-48B5-9D14-01A56CF11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defRPr/>
            </a:pPr>
            <a:r>
              <a:rPr lang="en-US" sz="2800" dirty="0"/>
              <a:t>To qualify for hospice care, these are the general requirements: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Life-limiting illness, prognosis is 6 months or less if the disease takes normal course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Live in the service area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Consent to accept services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Forgo other medical interventions for the terminal illness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07D2B-7F6F-4220-84E7-844E804B7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793" y="3813691"/>
            <a:ext cx="5728259" cy="2161259"/>
          </a:xfrm>
        </p:spPr>
        <p:txBody>
          <a:bodyPr>
            <a:normAutofit/>
          </a:bodyPr>
          <a:lstStyle/>
          <a:p>
            <a:r>
              <a:rPr lang="en-US" sz="6000" dirty="0"/>
              <a:t>Understanding Palliative Care</a:t>
            </a:r>
          </a:p>
        </p:txBody>
      </p:sp>
    </p:spTree>
    <p:extLst>
      <p:ext uri="{BB962C8B-B14F-4D97-AF65-F5344CB8AC3E}">
        <p14:creationId xmlns:p14="http://schemas.microsoft.com/office/powerpoint/2010/main" val="317371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94000509-AD19-430E-BEFB-FCB74DF8B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What is Palliative Care?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3E4AC-733A-405B-B589-50A743A7A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Treatment that enhances comfort and improves the quality of an individual’s life who is facing a serious illness but may not quality for hospice care.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The expected outcome is relief from distressing symptoms, the easing of pain, and/or enhancing the quality of life.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BE6674E9-18F1-43AF-B134-5376A8E20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Kinds of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875C95-0DE7-4E4F-85C4-17B6839AC0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</a:rPr>
              <a:t>Curative Care: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Focuses on a cure to an illness and the prolonging of life.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</a:rPr>
              <a:t>Palliative Care: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Focuses on comfort and quality of life that may be provided with other treatments.</a:t>
            </a:r>
          </a:p>
          <a:p>
            <a:pPr algn="l">
              <a:defRPr/>
            </a:pPr>
            <a:r>
              <a:rPr lang="en-US" sz="2800" dirty="0">
                <a:solidFill>
                  <a:schemeClr val="tx1"/>
                </a:solidFill>
              </a:rPr>
              <a:t>Hospice Care: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Focuses on comfort and quality of life when a cure is not possible with specialize care and services.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F12D470-3DDD-44B9-807F-B8DDCFE8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" charset="-128"/>
              </a:rPr>
              <a:t>Services that We Offer the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420C-1169-463B-9623-7D2C8386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dirty="0"/>
              <a:t>[Outline that services and programs that you organization make available…]</a:t>
            </a:r>
          </a:p>
        </p:txBody>
      </p:sp>
    </p:spTree>
    <p:extLst>
      <p:ext uri="{BB962C8B-B14F-4D97-AF65-F5344CB8AC3E}">
        <p14:creationId xmlns:p14="http://schemas.microsoft.com/office/powerpoint/2010/main" val="120689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DF12D470-3DDD-44B9-807F-B8DDCFE8C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Resources in our Community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3F420C-1169-463B-9623-7D2C83869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defRPr/>
            </a:pPr>
            <a:r>
              <a:rPr lang="en-US" sz="2800" dirty="0"/>
              <a:t>[List resources that can include your organization and others…]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F0D8CFAA-6BDC-49B2-9CB1-D573F89E3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Online 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E61C0A-2217-4A42-9F8A-B35295BDE5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2800" dirty="0"/>
              <a:t>National Hospice and Palliative Care Organization’s </a:t>
            </a:r>
            <a:r>
              <a:rPr lang="en-US" sz="2800" dirty="0" err="1"/>
              <a:t>CaringInfo</a:t>
            </a:r>
            <a:r>
              <a:rPr lang="en-US" sz="2800" dirty="0"/>
              <a:t> website offers some useful resources with free materials.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>
                <a:hlinkClick r:id="rId3"/>
              </a:rPr>
              <a:t>www.CaringInfo.org</a:t>
            </a:r>
            <a:r>
              <a:rPr lang="en-US" sz="2800" dirty="0"/>
              <a:t> – with information and tools to help people facing serious illness, including help with advance care planning, caregiving, and grief.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AB0329C-23B0-46C1-888E-5F9A8AE5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821" y="3784662"/>
            <a:ext cx="5728259" cy="216125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ea typeface="ヒラギノ角ゴ Pro W3" pitchFamily="1" charset="-128"/>
              </a:rPr>
              <a:t>QUESTIONS?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DB113332-E6D2-4616-BFEF-AF80B8E092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542" y="3429000"/>
            <a:ext cx="5996659" cy="23876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sz="6000" dirty="0">
                <a:solidFill>
                  <a:schemeClr val="bg1"/>
                </a:solidFill>
                <a:ea typeface="ヒラギノ角ゴ Pro W3" pitchFamily="1" charset="-128"/>
              </a:rPr>
              <a:t>Understanding Hospice and Palliative Care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8349CC9-F937-41CE-B023-74629B4B6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35" y="3712090"/>
            <a:ext cx="5728259" cy="216125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ea typeface="ヒラギノ角ゴ Pro W3" pitchFamily="1" charset="-128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64A3AAC3-843F-4165-9F3F-564049160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6000" dirty="0">
                <a:ea typeface="ヒラギノ角ゴ Pro W3" pitchFamily="1" charset="-128"/>
              </a:rPr>
              <a:t>Fact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A0BF28F-52C1-4D87-BF3B-49B57C7BE9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83" y="4923292"/>
            <a:ext cx="7169727" cy="1500187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lnSpc>
                <a:spcPct val="120000"/>
              </a:lnSpc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25% of deaths occur at home - more than 80% of Americans would prefer to die at home.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F82FF-FE27-4D3B-ACD3-22DD111A4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4107" y="3639519"/>
            <a:ext cx="5728259" cy="2161259"/>
          </a:xfrm>
        </p:spPr>
        <p:txBody>
          <a:bodyPr>
            <a:normAutofit/>
          </a:bodyPr>
          <a:lstStyle/>
          <a:p>
            <a:r>
              <a:rPr lang="en-US" sz="6000" dirty="0"/>
              <a:t>Understanding Hospice Care</a:t>
            </a:r>
          </a:p>
        </p:txBody>
      </p:sp>
    </p:spTree>
    <p:extLst>
      <p:ext uri="{BB962C8B-B14F-4D97-AF65-F5344CB8AC3E}">
        <p14:creationId xmlns:p14="http://schemas.microsoft.com/office/powerpoint/2010/main" val="3279127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2811EC02-9F94-446A-8C38-879E7E408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Hospice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19A8A-3D42-4901-92F3-D824E8CB58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6436" y="1077132"/>
            <a:ext cx="5204078" cy="4703736"/>
          </a:xfrm>
        </p:spPr>
        <p:txBody>
          <a:bodyPr>
            <a:normAutofit fontScale="925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Provides support and care for those in the last phases of life-limiting illness.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Recognizes dying as part of the normal process of living.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Affirms life and neither hastens nor postpones death.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Focuses on quality of life for individuals and their family caregivers.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7EC05ECB-8C1D-4752-B012-94F33F645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ヒラギノ角ゴ Pro W3" pitchFamily="1" charset="-128"/>
              </a:rPr>
              <a:t>Core Aspects</a:t>
            </a:r>
            <a:br>
              <a:rPr lang="en-US" altLang="en-US" dirty="0">
                <a:ea typeface="ヒラギノ角ゴ Pro W3" pitchFamily="1" charset="-128"/>
              </a:rPr>
            </a:br>
            <a:r>
              <a:rPr lang="en-US" altLang="en-US" dirty="0">
                <a:ea typeface="ヒラギノ角ゴ Pro W3" pitchFamily="1" charset="-128"/>
              </a:rPr>
              <a:t>of Hospice Care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ACF826-9EF1-41BD-83C1-CDF383C20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Person- and family-centered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Interdisciplinary team care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Provides a range of services: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Interdisciplinary case management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Pharmaceuticals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Durable medical equipment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Supplies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Volunteers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sz="2600" dirty="0"/>
              <a:t>Grief support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C2E800C2-9E0F-4D5F-B0F9-D97AA3E1E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Additional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AE507F-904A-4A04-B035-F6C85439C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>
              <a:defRPr/>
            </a:pPr>
            <a:r>
              <a:rPr lang="en-US" sz="3000" dirty="0"/>
              <a:t>Hospices offer additional services, including: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Hospice residential care (facility)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Inpatient hospice care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Complementary therapies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Specialized pediatric team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Caregiver training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3000" dirty="0"/>
              <a:t>Community bereavement services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5E9307E7-BCD7-4D85-A983-FD3E1457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Hospice Team Members</a:t>
            </a:r>
          </a:p>
        </p:txBody>
      </p:sp>
      <p:pic>
        <p:nvPicPr>
          <p:cNvPr id="5" name="Content Placeholder 4" descr="Diagram, schematic&#10;&#10;Description automatically generated">
            <a:extLst>
              <a:ext uri="{FF2B5EF4-FFF2-40B4-BE49-F238E27FC236}">
                <a16:creationId xmlns:a16="http://schemas.microsoft.com/office/drawing/2014/main" id="{18F24E21-5297-4A1F-B2ED-5E315A3F3AB2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3"/>
          <a:stretch>
            <a:fillRect/>
          </a:stretch>
        </p:blipFill>
        <p:spPr>
          <a:xfrm>
            <a:off x="2742026" y="403513"/>
            <a:ext cx="7272831" cy="5619916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84C6F571-DCE6-40E4-97B2-6287ABD43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ヒラギノ角ゴ Pro W3" pitchFamily="1" charset="-128"/>
              </a:rPr>
              <a:t>Work of the Hospice Team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4C652E-C027-4E7E-A32A-4F5260E1B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Develops the plan of care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Manages pain and symptoms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Attends to the emotional, psychosocial and spiritual aspects of dying and caregiving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Teaches the family how to provide care 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Advocates for the patient and family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sz="2800" dirty="0"/>
              <a:t>Provides bereavement care and counseling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DC21_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C21_PPT_Template (NEW)" id="{E838B0AE-6F57-473D-B2C7-6B1A0A932533}" vid="{8D157B3D-C89D-4173-AD93-4421FD90CE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1143</Words>
  <Application>Microsoft Office PowerPoint</Application>
  <PresentationFormat>On-screen Show (4:3)</PresentationFormat>
  <Paragraphs>133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IDC21_template</vt:lpstr>
      <vt:lpstr>PowerPoint Template  Understanding Hospice and Palliative Care</vt:lpstr>
      <vt:lpstr>Understanding Hospice and Palliative Care</vt:lpstr>
      <vt:lpstr>Fact</vt:lpstr>
      <vt:lpstr>Understanding Hospice Care</vt:lpstr>
      <vt:lpstr>Hospice Care</vt:lpstr>
      <vt:lpstr>Core Aspects of Hospice Care</vt:lpstr>
      <vt:lpstr>Additional Services</vt:lpstr>
      <vt:lpstr>Hospice Team Members</vt:lpstr>
      <vt:lpstr>Work of the Hospice Team</vt:lpstr>
      <vt:lpstr>Where is Hospice Provided?</vt:lpstr>
      <vt:lpstr>Who Pays?</vt:lpstr>
      <vt:lpstr>Admission Criteria</vt:lpstr>
      <vt:lpstr>Understanding Palliative Care</vt:lpstr>
      <vt:lpstr>What is Palliative Care?</vt:lpstr>
      <vt:lpstr>Kinds of Care</vt:lpstr>
      <vt:lpstr>Services that We Offer the Community</vt:lpstr>
      <vt:lpstr>Resources in our Community</vt:lpstr>
      <vt:lpstr>Online Resources</vt:lpstr>
      <vt:lpstr>QUESTIONS?</vt:lpstr>
      <vt:lpstr>THANK YOU!</vt:lpstr>
    </vt:vector>
  </TitlesOfParts>
  <Company>Ken Van Hoy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VanHoy</dc:creator>
  <cp:lastModifiedBy>Jon Radulovic</cp:lastModifiedBy>
  <cp:revision>27</cp:revision>
  <dcterms:created xsi:type="dcterms:W3CDTF">2014-03-17T17:55:51Z</dcterms:created>
  <dcterms:modified xsi:type="dcterms:W3CDTF">2021-09-28T19:49:01Z</dcterms:modified>
</cp:coreProperties>
</file>